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TT Firs Neue" panose="020B0604020202020204" charset="0"/>
      <p:regular r:id="rId50"/>
    </p:embeddedFont>
    <p:embeddedFont>
      <p:font typeface="TT Firs Neue Bold" panose="020B0604020202020204" charset="0"/>
      <p:regular r:id="rId51"/>
    </p:embeddedFont>
    <p:embeddedFont>
      <p:font typeface="TT Firs Neue Bold Italics" panose="020B0604020202020204" charset="0"/>
      <p:regular r:id="rId52"/>
    </p:embeddedFont>
    <p:embeddedFont>
      <p:font typeface="TT Firs Neue Italics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svg"/><Relationship Id="rId7" Type="http://schemas.openxmlformats.org/officeDocument/2006/relationships/image" Target="../media/image5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45.png"/><Relationship Id="rId10" Type="http://schemas.openxmlformats.org/officeDocument/2006/relationships/image" Target="../media/image62.sv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svg"/><Relationship Id="rId7" Type="http://schemas.openxmlformats.org/officeDocument/2006/relationships/image" Target="../media/image65.svg"/><Relationship Id="rId12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3.png"/><Relationship Id="rId5" Type="http://schemas.openxmlformats.org/officeDocument/2006/relationships/image" Target="../media/image59.png"/><Relationship Id="rId10" Type="http://schemas.openxmlformats.org/officeDocument/2006/relationships/image" Target="../media/image67.svg"/><Relationship Id="rId4" Type="http://schemas.openxmlformats.org/officeDocument/2006/relationships/image" Target="../media/image58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1.png"/><Relationship Id="rId18" Type="http://schemas.openxmlformats.org/officeDocument/2006/relationships/image" Target="../media/image63.png"/><Relationship Id="rId3" Type="http://schemas.openxmlformats.org/officeDocument/2006/relationships/image" Target="../media/image4.svg"/><Relationship Id="rId7" Type="http://schemas.openxmlformats.org/officeDocument/2006/relationships/image" Target="../media/image59.png"/><Relationship Id="rId12" Type="http://schemas.openxmlformats.org/officeDocument/2006/relationships/image" Target="../media/image58.png"/><Relationship Id="rId17" Type="http://schemas.openxmlformats.org/officeDocument/2006/relationships/image" Target="../media/image70.svg"/><Relationship Id="rId2" Type="http://schemas.openxmlformats.org/officeDocument/2006/relationships/image" Target="../media/image3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11" Type="http://schemas.openxmlformats.org/officeDocument/2006/relationships/image" Target="../media/image14.svg"/><Relationship Id="rId5" Type="http://schemas.openxmlformats.org/officeDocument/2006/relationships/image" Target="../media/image64.png"/><Relationship Id="rId15" Type="http://schemas.openxmlformats.org/officeDocument/2006/relationships/image" Target="../media/image68.png"/><Relationship Id="rId10" Type="http://schemas.openxmlformats.org/officeDocument/2006/relationships/image" Target="../media/image13.png"/><Relationship Id="rId4" Type="http://schemas.openxmlformats.org/officeDocument/2006/relationships/image" Target="../media/image45.png"/><Relationship Id="rId9" Type="http://schemas.openxmlformats.org/officeDocument/2006/relationships/image" Target="../media/image67.svg"/><Relationship Id="rId1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1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4.svg"/><Relationship Id="rId7" Type="http://schemas.openxmlformats.org/officeDocument/2006/relationships/image" Target="../media/image76.svg"/><Relationship Id="rId12" Type="http://schemas.openxmlformats.org/officeDocument/2006/relationships/image" Target="../media/image8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svg"/><Relationship Id="rId10" Type="http://schemas.openxmlformats.org/officeDocument/2006/relationships/image" Target="../media/image79.sv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.svg"/><Relationship Id="rId7" Type="http://schemas.openxmlformats.org/officeDocument/2006/relationships/image" Target="../media/image8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.svg"/><Relationship Id="rId7" Type="http://schemas.openxmlformats.org/officeDocument/2006/relationships/image" Target="../media/image9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8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4.svg"/><Relationship Id="rId7" Type="http://schemas.openxmlformats.org/officeDocument/2006/relationships/image" Target="../media/image1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99.png"/><Relationship Id="rId9" Type="http://schemas.openxmlformats.org/officeDocument/2006/relationships/image" Target="../media/image10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4.svg"/><Relationship Id="rId7" Type="http://schemas.openxmlformats.org/officeDocument/2006/relationships/image" Target="../media/image1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rtaCoiro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12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12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svg"/><Relationship Id="rId7" Type="http://schemas.openxmlformats.org/officeDocument/2006/relationships/image" Target="../media/image2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sv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.sv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5715" y="2115128"/>
            <a:ext cx="7498221" cy="7498221"/>
          </a:xfrm>
          <a:custGeom>
            <a:avLst/>
            <a:gdLst/>
            <a:ahLst/>
            <a:cxnLst/>
            <a:rect l="l" t="t" r="r" b="b"/>
            <a:pathLst>
              <a:path w="7498221" h="7498221">
                <a:moveTo>
                  <a:pt x="0" y="0"/>
                </a:moveTo>
                <a:lnTo>
                  <a:pt x="7498220" y="0"/>
                </a:lnTo>
                <a:lnTo>
                  <a:pt x="7498220" y="7498221"/>
                </a:lnTo>
                <a:lnTo>
                  <a:pt x="0" y="749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13601700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028700" y="3119222"/>
            <a:ext cx="6159924" cy="5490032"/>
          </a:xfrm>
          <a:custGeom>
            <a:avLst/>
            <a:gdLst/>
            <a:ahLst/>
            <a:cxnLst/>
            <a:rect l="l" t="t" r="r" b="b"/>
            <a:pathLst>
              <a:path w="6159924" h="5490032">
                <a:moveTo>
                  <a:pt x="0" y="0"/>
                </a:moveTo>
                <a:lnTo>
                  <a:pt x="6159924" y="0"/>
                </a:lnTo>
                <a:lnTo>
                  <a:pt x="6159924" y="5490032"/>
                </a:lnTo>
                <a:lnTo>
                  <a:pt x="0" y="5490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0" y="-30726"/>
            <a:ext cx="6732013" cy="1327995"/>
          </a:xfrm>
          <a:custGeom>
            <a:avLst/>
            <a:gdLst/>
            <a:ahLst/>
            <a:cxnLst/>
            <a:rect l="l" t="t" r="r" b="b"/>
            <a:pathLst>
              <a:path w="6732013" h="1327995">
                <a:moveTo>
                  <a:pt x="0" y="0"/>
                </a:moveTo>
                <a:lnTo>
                  <a:pt x="6732013" y="0"/>
                </a:lnTo>
                <a:lnTo>
                  <a:pt x="6732013" y="1327995"/>
                </a:lnTo>
                <a:lnTo>
                  <a:pt x="0" y="13279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8305238" y="5653108"/>
            <a:ext cx="8954062" cy="216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9"/>
              </a:lnSpc>
            </a:pPr>
            <a:r>
              <a:rPr lang="en-US" sz="901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la Piattaforma ObfuSee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05238" y="1944629"/>
            <a:ext cx="9367109" cy="319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9"/>
              </a:lnSpc>
            </a:pPr>
            <a:r>
              <a:rPr lang="en-US" sz="9010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Offuscamento del Codice tra Teoria e Pratica: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15835" y="8399161"/>
            <a:ext cx="6572165" cy="102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8"/>
              </a:lnSpc>
            </a:pPr>
            <a:r>
              <a:rPr lang="en-US" sz="2963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Candidata:</a:t>
            </a:r>
            <a:r>
              <a:rPr lang="en-US" sz="296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Marta Coiro Matr. 0522501611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47729" y="8399161"/>
            <a:ext cx="6572165" cy="154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8"/>
              </a:lnSpc>
            </a:pPr>
            <a:r>
              <a:rPr lang="en-US" sz="2963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Relatori: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Ch.mo Prof. Paolo D’Arco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Ch.ma Prof.ssa Marialaura Noce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4704400" y="3663741"/>
            <a:ext cx="2518597" cy="2528077"/>
          </a:xfrm>
          <a:custGeom>
            <a:avLst/>
            <a:gdLst/>
            <a:ahLst/>
            <a:cxnLst/>
            <a:rect l="l" t="t" r="r" b="b"/>
            <a:pathLst>
              <a:path w="2518597" h="2528077">
                <a:moveTo>
                  <a:pt x="0" y="0"/>
                </a:moveTo>
                <a:lnTo>
                  <a:pt x="2518596" y="0"/>
                </a:lnTo>
                <a:lnTo>
                  <a:pt x="2518596" y="2528076"/>
                </a:lnTo>
                <a:lnTo>
                  <a:pt x="0" y="2528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0253063" y="3663741"/>
            <a:ext cx="2837859" cy="2837859"/>
          </a:xfrm>
          <a:custGeom>
            <a:avLst/>
            <a:gdLst/>
            <a:ahLst/>
            <a:cxnLst/>
            <a:rect l="l" t="t" r="r" b="b"/>
            <a:pathLst>
              <a:path w="2837859" h="2837859">
                <a:moveTo>
                  <a:pt x="0" y="0"/>
                </a:moveTo>
                <a:lnTo>
                  <a:pt x="2837859" y="0"/>
                </a:lnTo>
                <a:lnTo>
                  <a:pt x="2837859" y="2837859"/>
                </a:lnTo>
                <a:lnTo>
                  <a:pt x="0" y="2837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7946312" y="4668298"/>
            <a:ext cx="1511577" cy="950404"/>
          </a:xfrm>
          <a:custGeom>
            <a:avLst/>
            <a:gdLst/>
            <a:ahLst/>
            <a:cxnLst/>
            <a:rect l="l" t="t" r="r" b="b"/>
            <a:pathLst>
              <a:path w="1511577" h="950404">
                <a:moveTo>
                  <a:pt x="0" y="0"/>
                </a:moveTo>
                <a:lnTo>
                  <a:pt x="1511577" y="0"/>
                </a:lnTo>
                <a:lnTo>
                  <a:pt x="1511577" y="950404"/>
                </a:lnTo>
                <a:lnTo>
                  <a:pt x="0" y="9504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5095520" y="1219200"/>
            <a:ext cx="9534880" cy="884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69"/>
              </a:lnSpc>
            </a:pPr>
            <a:r>
              <a:rPr lang="en-US" sz="6999" b="1" dirty="0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Chi è </a:t>
            </a:r>
            <a:r>
              <a:rPr lang="en-US" sz="6999" b="1" dirty="0" err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l’attaccante</a:t>
            </a:r>
            <a:r>
              <a:rPr lang="en-US" sz="6999" b="1" dirty="0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26401" y="7293125"/>
            <a:ext cx="7351399" cy="222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Riceve il programma offuscato (quindi ha il codice, anche se confuso) e cerca di estrarre informazioni extra.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61782"/>
            <a:ext cx="10998225" cy="6085958"/>
            <a:chOff x="0" y="0"/>
            <a:chExt cx="2896652" cy="16028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652" cy="1602886"/>
            </a:xfrm>
            <a:custGeom>
              <a:avLst/>
              <a:gdLst/>
              <a:ahLst/>
              <a:cxnLst/>
              <a:rect l="l" t="t" r="r" b="b"/>
              <a:pathLst>
                <a:path w="2896652" h="1602886">
                  <a:moveTo>
                    <a:pt x="35900" y="0"/>
                  </a:moveTo>
                  <a:lnTo>
                    <a:pt x="2860752" y="0"/>
                  </a:lnTo>
                  <a:cubicBezTo>
                    <a:pt x="2870273" y="0"/>
                    <a:pt x="2879404" y="3782"/>
                    <a:pt x="2886137" y="10515"/>
                  </a:cubicBezTo>
                  <a:cubicBezTo>
                    <a:pt x="2892870" y="17247"/>
                    <a:pt x="2896652" y="26379"/>
                    <a:pt x="2896652" y="35900"/>
                  </a:cubicBezTo>
                  <a:lnTo>
                    <a:pt x="2896652" y="1566986"/>
                  </a:lnTo>
                  <a:cubicBezTo>
                    <a:pt x="2896652" y="1576507"/>
                    <a:pt x="2892870" y="1585638"/>
                    <a:pt x="2886137" y="1592371"/>
                  </a:cubicBezTo>
                  <a:cubicBezTo>
                    <a:pt x="2879404" y="1599104"/>
                    <a:pt x="2870273" y="1602886"/>
                    <a:pt x="2860752" y="1602886"/>
                  </a:cubicBezTo>
                  <a:lnTo>
                    <a:pt x="35900" y="1602886"/>
                  </a:lnTo>
                  <a:cubicBezTo>
                    <a:pt x="16073" y="1602886"/>
                    <a:pt x="0" y="1586813"/>
                    <a:pt x="0" y="1566986"/>
                  </a:cubicBezTo>
                  <a:lnTo>
                    <a:pt x="0" y="35900"/>
                  </a:lnTo>
                  <a:cubicBezTo>
                    <a:pt x="0" y="16073"/>
                    <a:pt x="16073" y="0"/>
                    <a:pt x="35900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96652" cy="1631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3318366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3764948" y="69605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2464384" y="2967461"/>
            <a:ext cx="5454097" cy="4874600"/>
          </a:xfrm>
          <a:custGeom>
            <a:avLst/>
            <a:gdLst/>
            <a:ahLst/>
            <a:cxnLst/>
            <a:rect l="l" t="t" r="r" b="b"/>
            <a:pathLst>
              <a:path w="5454097" h="4874600">
                <a:moveTo>
                  <a:pt x="0" y="0"/>
                </a:moveTo>
                <a:lnTo>
                  <a:pt x="5454097" y="0"/>
                </a:lnTo>
                <a:lnTo>
                  <a:pt x="5454097" y="4874599"/>
                </a:lnTo>
                <a:lnTo>
                  <a:pt x="0" y="4874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5599575" y="546381"/>
            <a:ext cx="7088850" cy="154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Cos’è un OFFUSCATORE?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9935" y="3983313"/>
            <a:ext cx="9595755" cy="278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i="1">
                <a:solidFill>
                  <a:srgbClr val="011142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“Informalmente, un offuscatore O e’ un “compilatore” (efficiente e probabilistico) che riceve come input un programma (o circuito) P e produce un nuovo programma O(P) che ha le stesse funzionalita’ di P ma e’ “non intelligibile”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224426" y="3451903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1544629" y="2987984"/>
            <a:ext cx="3332245" cy="1089400"/>
            <a:chOff x="0" y="0"/>
            <a:chExt cx="877628" cy="286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7628" cy="286920"/>
            </a:xfrm>
            <a:custGeom>
              <a:avLst/>
              <a:gdLst/>
              <a:ahLst/>
              <a:cxnLst/>
              <a:rect l="l" t="t" r="r" b="b"/>
              <a:pathLst>
                <a:path w="877628" h="286920">
                  <a:moveTo>
                    <a:pt x="118490" y="0"/>
                  </a:moveTo>
                  <a:lnTo>
                    <a:pt x="759138" y="0"/>
                  </a:lnTo>
                  <a:cubicBezTo>
                    <a:pt x="790564" y="0"/>
                    <a:pt x="820702" y="12484"/>
                    <a:pt x="842923" y="34705"/>
                  </a:cubicBezTo>
                  <a:cubicBezTo>
                    <a:pt x="865145" y="56926"/>
                    <a:pt x="877628" y="87065"/>
                    <a:pt x="877628" y="118490"/>
                  </a:cubicBezTo>
                  <a:lnTo>
                    <a:pt x="877628" y="168430"/>
                  </a:lnTo>
                  <a:cubicBezTo>
                    <a:pt x="877628" y="199856"/>
                    <a:pt x="865145" y="229994"/>
                    <a:pt x="842923" y="252215"/>
                  </a:cubicBezTo>
                  <a:cubicBezTo>
                    <a:pt x="820702" y="274436"/>
                    <a:pt x="790564" y="286920"/>
                    <a:pt x="759138" y="286920"/>
                  </a:cubicBezTo>
                  <a:lnTo>
                    <a:pt x="118490" y="286920"/>
                  </a:lnTo>
                  <a:cubicBezTo>
                    <a:pt x="87065" y="286920"/>
                    <a:pt x="56926" y="274436"/>
                    <a:pt x="34705" y="252215"/>
                  </a:cubicBezTo>
                  <a:cubicBezTo>
                    <a:pt x="12484" y="229994"/>
                    <a:pt x="0" y="199856"/>
                    <a:pt x="0" y="168430"/>
                  </a:cubicBezTo>
                  <a:lnTo>
                    <a:pt x="0" y="118490"/>
                  </a:lnTo>
                  <a:cubicBezTo>
                    <a:pt x="0" y="87065"/>
                    <a:pt x="12484" y="56926"/>
                    <a:pt x="34705" y="34705"/>
                  </a:cubicBezTo>
                  <a:cubicBezTo>
                    <a:pt x="56926" y="12484"/>
                    <a:pt x="87065" y="0"/>
                    <a:pt x="118490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77628" cy="34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11142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FUNZIONALITA’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157674" y="3451903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3090922" y="3451903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7477877" y="2987984"/>
            <a:ext cx="3332245" cy="1089400"/>
            <a:chOff x="0" y="0"/>
            <a:chExt cx="877628" cy="2869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7628" cy="286920"/>
            </a:xfrm>
            <a:custGeom>
              <a:avLst/>
              <a:gdLst/>
              <a:ahLst/>
              <a:cxnLst/>
              <a:rect l="l" t="t" r="r" b="b"/>
              <a:pathLst>
                <a:path w="877628" h="286920">
                  <a:moveTo>
                    <a:pt x="118490" y="0"/>
                  </a:moveTo>
                  <a:lnTo>
                    <a:pt x="759138" y="0"/>
                  </a:lnTo>
                  <a:cubicBezTo>
                    <a:pt x="790564" y="0"/>
                    <a:pt x="820702" y="12484"/>
                    <a:pt x="842923" y="34705"/>
                  </a:cubicBezTo>
                  <a:cubicBezTo>
                    <a:pt x="865145" y="56926"/>
                    <a:pt x="877628" y="87065"/>
                    <a:pt x="877628" y="118490"/>
                  </a:cubicBezTo>
                  <a:lnTo>
                    <a:pt x="877628" y="168430"/>
                  </a:lnTo>
                  <a:cubicBezTo>
                    <a:pt x="877628" y="199856"/>
                    <a:pt x="865145" y="229994"/>
                    <a:pt x="842923" y="252215"/>
                  </a:cubicBezTo>
                  <a:cubicBezTo>
                    <a:pt x="820702" y="274436"/>
                    <a:pt x="790564" y="286920"/>
                    <a:pt x="759138" y="286920"/>
                  </a:cubicBezTo>
                  <a:lnTo>
                    <a:pt x="118490" y="286920"/>
                  </a:lnTo>
                  <a:cubicBezTo>
                    <a:pt x="87065" y="286920"/>
                    <a:pt x="56926" y="274436"/>
                    <a:pt x="34705" y="252215"/>
                  </a:cubicBezTo>
                  <a:cubicBezTo>
                    <a:pt x="12484" y="229994"/>
                    <a:pt x="0" y="199856"/>
                    <a:pt x="0" y="168430"/>
                  </a:cubicBezTo>
                  <a:lnTo>
                    <a:pt x="0" y="118490"/>
                  </a:lnTo>
                  <a:cubicBezTo>
                    <a:pt x="0" y="87065"/>
                    <a:pt x="12484" y="56926"/>
                    <a:pt x="34705" y="34705"/>
                  </a:cubicBezTo>
                  <a:cubicBezTo>
                    <a:pt x="56926" y="12484"/>
                    <a:pt x="87065" y="0"/>
                    <a:pt x="118490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77628" cy="34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11142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EFFICIENZA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16277" y="2987984"/>
            <a:ext cx="3332245" cy="1176375"/>
            <a:chOff x="0" y="0"/>
            <a:chExt cx="877628" cy="3098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7628" cy="309827"/>
            </a:xfrm>
            <a:custGeom>
              <a:avLst/>
              <a:gdLst/>
              <a:ahLst/>
              <a:cxnLst/>
              <a:rect l="l" t="t" r="r" b="b"/>
              <a:pathLst>
                <a:path w="877628" h="309827">
                  <a:moveTo>
                    <a:pt x="118490" y="0"/>
                  </a:moveTo>
                  <a:lnTo>
                    <a:pt x="759138" y="0"/>
                  </a:lnTo>
                  <a:cubicBezTo>
                    <a:pt x="790564" y="0"/>
                    <a:pt x="820702" y="12484"/>
                    <a:pt x="842923" y="34705"/>
                  </a:cubicBezTo>
                  <a:cubicBezTo>
                    <a:pt x="865145" y="56926"/>
                    <a:pt x="877628" y="87065"/>
                    <a:pt x="877628" y="118490"/>
                  </a:cubicBezTo>
                  <a:lnTo>
                    <a:pt x="877628" y="191337"/>
                  </a:lnTo>
                  <a:cubicBezTo>
                    <a:pt x="877628" y="256777"/>
                    <a:pt x="824579" y="309827"/>
                    <a:pt x="759138" y="309827"/>
                  </a:cubicBezTo>
                  <a:lnTo>
                    <a:pt x="118490" y="309827"/>
                  </a:lnTo>
                  <a:cubicBezTo>
                    <a:pt x="87065" y="309827"/>
                    <a:pt x="56926" y="297343"/>
                    <a:pt x="34705" y="275122"/>
                  </a:cubicBezTo>
                  <a:cubicBezTo>
                    <a:pt x="12484" y="252901"/>
                    <a:pt x="0" y="222763"/>
                    <a:pt x="0" y="191337"/>
                  </a:cubicBezTo>
                  <a:lnTo>
                    <a:pt x="0" y="118490"/>
                  </a:lnTo>
                  <a:cubicBezTo>
                    <a:pt x="0" y="87065"/>
                    <a:pt x="12484" y="56926"/>
                    <a:pt x="34705" y="34705"/>
                  </a:cubicBezTo>
                  <a:cubicBezTo>
                    <a:pt x="56926" y="12484"/>
                    <a:pt x="87065" y="0"/>
                    <a:pt x="118490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77628" cy="366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11142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VIRTUAL BLACK BOX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753846" y="4810809"/>
            <a:ext cx="2913812" cy="1876397"/>
          </a:xfrm>
          <a:custGeom>
            <a:avLst/>
            <a:gdLst/>
            <a:ahLst/>
            <a:cxnLst/>
            <a:rect l="l" t="t" r="r" b="b"/>
            <a:pathLst>
              <a:path w="2913812" h="1876397">
                <a:moveTo>
                  <a:pt x="0" y="0"/>
                </a:moveTo>
                <a:lnTo>
                  <a:pt x="2913812" y="0"/>
                </a:lnTo>
                <a:lnTo>
                  <a:pt x="2913812" y="1876397"/>
                </a:lnTo>
                <a:lnTo>
                  <a:pt x="0" y="1876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>
            <a:off x="7725251" y="4356911"/>
            <a:ext cx="2837498" cy="2330295"/>
          </a:xfrm>
          <a:custGeom>
            <a:avLst/>
            <a:gdLst/>
            <a:ahLst/>
            <a:cxnLst/>
            <a:rect l="l" t="t" r="r" b="b"/>
            <a:pathLst>
              <a:path w="2837498" h="2330295">
                <a:moveTo>
                  <a:pt x="0" y="0"/>
                </a:moveTo>
                <a:lnTo>
                  <a:pt x="2837498" y="0"/>
                </a:lnTo>
                <a:lnTo>
                  <a:pt x="2837498" y="2330295"/>
                </a:lnTo>
                <a:lnTo>
                  <a:pt x="0" y="2330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12810281" y="5034890"/>
            <a:ext cx="4837771" cy="1652316"/>
          </a:xfrm>
          <a:custGeom>
            <a:avLst/>
            <a:gdLst/>
            <a:ahLst/>
            <a:cxnLst/>
            <a:rect l="l" t="t" r="r" b="b"/>
            <a:pathLst>
              <a:path w="4837771" h="1652316">
                <a:moveTo>
                  <a:pt x="0" y="0"/>
                </a:moveTo>
                <a:lnTo>
                  <a:pt x="4837770" y="0"/>
                </a:lnTo>
                <a:lnTo>
                  <a:pt x="4837770" y="1652316"/>
                </a:lnTo>
                <a:lnTo>
                  <a:pt x="0" y="1652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60" t="-4838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1028700" y="1443642"/>
            <a:ext cx="16803147" cy="801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Le tre condizioni di un Offuscatore VBB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61" y="2653801"/>
            <a:ext cx="15773279" cy="7136513"/>
            <a:chOff x="0" y="0"/>
            <a:chExt cx="4154279" cy="1879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4279" cy="1879576"/>
            </a:xfrm>
            <a:custGeom>
              <a:avLst/>
              <a:gdLst/>
              <a:ahLst/>
              <a:cxnLst/>
              <a:rect l="l" t="t" r="r" b="b"/>
              <a:pathLst>
                <a:path w="4154279" h="1879576">
                  <a:moveTo>
                    <a:pt x="25032" y="0"/>
                  </a:moveTo>
                  <a:lnTo>
                    <a:pt x="4129247" y="0"/>
                  </a:lnTo>
                  <a:cubicBezTo>
                    <a:pt x="4143072" y="0"/>
                    <a:pt x="4154279" y="11207"/>
                    <a:pt x="4154279" y="25032"/>
                  </a:cubicBezTo>
                  <a:lnTo>
                    <a:pt x="4154279" y="1854544"/>
                  </a:lnTo>
                  <a:cubicBezTo>
                    <a:pt x="4154279" y="1861183"/>
                    <a:pt x="4151642" y="1867549"/>
                    <a:pt x="4146947" y="1872244"/>
                  </a:cubicBezTo>
                  <a:cubicBezTo>
                    <a:pt x="4142253" y="1876938"/>
                    <a:pt x="4135886" y="1879576"/>
                    <a:pt x="4129247" y="1879576"/>
                  </a:cubicBezTo>
                  <a:lnTo>
                    <a:pt x="25032" y="1879576"/>
                  </a:lnTo>
                  <a:cubicBezTo>
                    <a:pt x="18393" y="1879576"/>
                    <a:pt x="12026" y="1876938"/>
                    <a:pt x="7332" y="1872244"/>
                  </a:cubicBezTo>
                  <a:cubicBezTo>
                    <a:pt x="2637" y="1867549"/>
                    <a:pt x="0" y="1861183"/>
                    <a:pt x="0" y="1854544"/>
                  </a:cubicBezTo>
                  <a:lnTo>
                    <a:pt x="0" y="25032"/>
                  </a:lnTo>
                  <a:cubicBezTo>
                    <a:pt x="0" y="18393"/>
                    <a:pt x="2637" y="12026"/>
                    <a:pt x="7332" y="7332"/>
                  </a:cubicBezTo>
                  <a:cubicBezTo>
                    <a:pt x="12026" y="2637"/>
                    <a:pt x="18393" y="0"/>
                    <a:pt x="25032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54279" cy="1908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3318366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3764948" y="69605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8791295" y="4580538"/>
            <a:ext cx="1017478" cy="4114800"/>
          </a:xfrm>
          <a:custGeom>
            <a:avLst/>
            <a:gdLst/>
            <a:ahLst/>
            <a:cxnLst/>
            <a:rect l="l" t="t" r="r" b="b"/>
            <a:pathLst>
              <a:path w="1017478" h="4114800">
                <a:moveTo>
                  <a:pt x="0" y="0"/>
                </a:moveTo>
                <a:lnTo>
                  <a:pt x="1017477" y="0"/>
                </a:lnTo>
                <a:lnTo>
                  <a:pt x="10174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579903" y="6117283"/>
            <a:ext cx="13356763" cy="93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55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C  (x) =</a:t>
            </a:r>
          </a:p>
        </p:txBody>
      </p:sp>
      <p:sp>
        <p:nvSpPr>
          <p:cNvPr id="9" name="Freeform 9"/>
          <p:cNvSpPr/>
          <p:nvPr/>
        </p:nvSpPr>
        <p:spPr>
          <a:xfrm>
            <a:off x="2464122" y="5143500"/>
            <a:ext cx="3065424" cy="2908321"/>
          </a:xfrm>
          <a:custGeom>
            <a:avLst/>
            <a:gdLst/>
            <a:ahLst/>
            <a:cxnLst/>
            <a:rect l="l" t="t" r="r" b="b"/>
            <a:pathLst>
              <a:path w="3065424" h="2908321">
                <a:moveTo>
                  <a:pt x="0" y="0"/>
                </a:moveTo>
                <a:lnTo>
                  <a:pt x="3065425" y="0"/>
                </a:lnTo>
                <a:lnTo>
                  <a:pt x="3065425" y="2908321"/>
                </a:lnTo>
                <a:lnTo>
                  <a:pt x="0" y="2908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739283" y="361411"/>
            <a:ext cx="12809435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69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Costruzione del controesempio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70374" y="3302981"/>
            <a:ext cx="13356763" cy="93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C(α,β) : una macchina di Turing (o circuito) parametrizzata da due stringhe α,β ∈ {0,1}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0358" y="2185655"/>
            <a:ext cx="13876796" cy="42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4"/>
              </a:lnSpc>
            </a:pPr>
            <a:r>
              <a:rPr lang="en-US" sz="3400" i="1">
                <a:solidFill>
                  <a:srgbClr val="FF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Come dimostrare che è impossibile avere un offuscatore perfetto 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79718" y="6601986"/>
            <a:ext cx="1050285" cy="49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5"/>
              </a:lnSpc>
            </a:pPr>
            <a:r>
              <a:rPr lang="en-US" sz="29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α,β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91295" y="4801145"/>
            <a:ext cx="6381064" cy="2435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62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β se x=α </a:t>
            </a:r>
          </a:p>
          <a:p>
            <a:pPr algn="ctr">
              <a:lnSpc>
                <a:spcPts val="6480"/>
              </a:lnSpc>
            </a:pPr>
            <a:endParaRPr lang="en-US" sz="462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ctr">
              <a:lnSpc>
                <a:spcPts val="6480"/>
              </a:lnSpc>
            </a:pPr>
            <a:endParaRPr lang="en-US" sz="462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85732" y="6958568"/>
            <a:ext cx="6381064" cy="79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62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77256" y="6630581"/>
            <a:ext cx="6381064" cy="60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46074" y="7004485"/>
            <a:ext cx="6381064" cy="79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62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altrimenti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44039" y="3738639"/>
            <a:ext cx="13763015" cy="39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285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61" y="2653801"/>
            <a:ext cx="15773279" cy="7136513"/>
            <a:chOff x="0" y="0"/>
            <a:chExt cx="4154279" cy="1879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4279" cy="1879576"/>
            </a:xfrm>
            <a:custGeom>
              <a:avLst/>
              <a:gdLst/>
              <a:ahLst/>
              <a:cxnLst/>
              <a:rect l="l" t="t" r="r" b="b"/>
              <a:pathLst>
                <a:path w="4154279" h="1879576">
                  <a:moveTo>
                    <a:pt x="25032" y="0"/>
                  </a:moveTo>
                  <a:lnTo>
                    <a:pt x="4129247" y="0"/>
                  </a:lnTo>
                  <a:cubicBezTo>
                    <a:pt x="4143072" y="0"/>
                    <a:pt x="4154279" y="11207"/>
                    <a:pt x="4154279" y="25032"/>
                  </a:cubicBezTo>
                  <a:lnTo>
                    <a:pt x="4154279" y="1854544"/>
                  </a:lnTo>
                  <a:cubicBezTo>
                    <a:pt x="4154279" y="1861183"/>
                    <a:pt x="4151642" y="1867549"/>
                    <a:pt x="4146947" y="1872244"/>
                  </a:cubicBezTo>
                  <a:cubicBezTo>
                    <a:pt x="4142253" y="1876938"/>
                    <a:pt x="4135886" y="1879576"/>
                    <a:pt x="4129247" y="1879576"/>
                  </a:cubicBezTo>
                  <a:lnTo>
                    <a:pt x="25032" y="1879576"/>
                  </a:lnTo>
                  <a:cubicBezTo>
                    <a:pt x="18393" y="1879576"/>
                    <a:pt x="12026" y="1876938"/>
                    <a:pt x="7332" y="1872244"/>
                  </a:cubicBezTo>
                  <a:cubicBezTo>
                    <a:pt x="2637" y="1867549"/>
                    <a:pt x="0" y="1861183"/>
                    <a:pt x="0" y="1854544"/>
                  </a:cubicBezTo>
                  <a:lnTo>
                    <a:pt x="0" y="25032"/>
                  </a:lnTo>
                  <a:cubicBezTo>
                    <a:pt x="0" y="18393"/>
                    <a:pt x="2637" y="12026"/>
                    <a:pt x="7332" y="7332"/>
                  </a:cubicBezTo>
                  <a:cubicBezTo>
                    <a:pt x="12026" y="2637"/>
                    <a:pt x="18393" y="0"/>
                    <a:pt x="25032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54279" cy="1908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3318366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3764948" y="69605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8791295" y="4580538"/>
            <a:ext cx="1017478" cy="4114800"/>
          </a:xfrm>
          <a:custGeom>
            <a:avLst/>
            <a:gdLst/>
            <a:ahLst/>
            <a:cxnLst/>
            <a:rect l="l" t="t" r="r" b="b"/>
            <a:pathLst>
              <a:path w="1017478" h="4114800">
                <a:moveTo>
                  <a:pt x="0" y="0"/>
                </a:moveTo>
                <a:lnTo>
                  <a:pt x="1017477" y="0"/>
                </a:lnTo>
                <a:lnTo>
                  <a:pt x="10174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2321729" y="5310885"/>
            <a:ext cx="2992288" cy="3112914"/>
          </a:xfrm>
          <a:custGeom>
            <a:avLst/>
            <a:gdLst/>
            <a:ahLst/>
            <a:cxnLst/>
            <a:rect l="l" t="t" r="r" b="b"/>
            <a:pathLst>
              <a:path w="2992288" h="3112914">
                <a:moveTo>
                  <a:pt x="0" y="0"/>
                </a:moveTo>
                <a:lnTo>
                  <a:pt x="2992288" y="0"/>
                </a:lnTo>
                <a:lnTo>
                  <a:pt x="2992288" y="3112914"/>
                </a:lnTo>
                <a:lnTo>
                  <a:pt x="0" y="3112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3144039" y="619297"/>
            <a:ext cx="12809435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69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Costruzione del controesempio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70374" y="3302981"/>
            <a:ext cx="13356763" cy="93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D(α,β) : un secondo programma che prende in input il codice di un programma P e verifica se P calcola la stessa funzione di 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10358" y="2291909"/>
            <a:ext cx="13876796" cy="42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4"/>
              </a:lnSpc>
            </a:pPr>
            <a:r>
              <a:rPr lang="en-US" sz="3400" i="1">
                <a:solidFill>
                  <a:srgbClr val="FF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Come dimostrare che è impossibile avere un offuscatore perfetto 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9903" y="6117283"/>
            <a:ext cx="13356763" cy="93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55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D  (P) =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08000" y="6694073"/>
            <a:ext cx="1050285" cy="49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5"/>
              </a:lnSpc>
            </a:pPr>
            <a:r>
              <a:rPr lang="en-US" sz="29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α,β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00033" y="4785481"/>
            <a:ext cx="6381064" cy="79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62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1 se P(α) = β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85732" y="6958568"/>
            <a:ext cx="6381064" cy="79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62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46074" y="7004485"/>
            <a:ext cx="6381064" cy="79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462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altrimenti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743" y="2824756"/>
            <a:ext cx="15773279" cy="7136513"/>
            <a:chOff x="0" y="0"/>
            <a:chExt cx="4154279" cy="1879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4279" cy="1879576"/>
            </a:xfrm>
            <a:custGeom>
              <a:avLst/>
              <a:gdLst/>
              <a:ahLst/>
              <a:cxnLst/>
              <a:rect l="l" t="t" r="r" b="b"/>
              <a:pathLst>
                <a:path w="4154279" h="1879576">
                  <a:moveTo>
                    <a:pt x="25032" y="0"/>
                  </a:moveTo>
                  <a:lnTo>
                    <a:pt x="4129247" y="0"/>
                  </a:lnTo>
                  <a:cubicBezTo>
                    <a:pt x="4143072" y="0"/>
                    <a:pt x="4154279" y="11207"/>
                    <a:pt x="4154279" y="25032"/>
                  </a:cubicBezTo>
                  <a:lnTo>
                    <a:pt x="4154279" y="1854544"/>
                  </a:lnTo>
                  <a:cubicBezTo>
                    <a:pt x="4154279" y="1861183"/>
                    <a:pt x="4151642" y="1867549"/>
                    <a:pt x="4146947" y="1872244"/>
                  </a:cubicBezTo>
                  <a:cubicBezTo>
                    <a:pt x="4142253" y="1876938"/>
                    <a:pt x="4135886" y="1879576"/>
                    <a:pt x="4129247" y="1879576"/>
                  </a:cubicBezTo>
                  <a:lnTo>
                    <a:pt x="25032" y="1879576"/>
                  </a:lnTo>
                  <a:cubicBezTo>
                    <a:pt x="18393" y="1879576"/>
                    <a:pt x="12026" y="1876938"/>
                    <a:pt x="7332" y="1872244"/>
                  </a:cubicBezTo>
                  <a:cubicBezTo>
                    <a:pt x="2637" y="1867549"/>
                    <a:pt x="0" y="1861183"/>
                    <a:pt x="0" y="1854544"/>
                  </a:cubicBezTo>
                  <a:lnTo>
                    <a:pt x="0" y="25032"/>
                  </a:lnTo>
                  <a:cubicBezTo>
                    <a:pt x="0" y="18393"/>
                    <a:pt x="2637" y="12026"/>
                    <a:pt x="7332" y="7332"/>
                  </a:cubicBezTo>
                  <a:cubicBezTo>
                    <a:pt x="12026" y="2637"/>
                    <a:pt x="18393" y="0"/>
                    <a:pt x="25032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54279" cy="1908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3318366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3764948" y="69605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9144000" y="5195880"/>
            <a:ext cx="1712106" cy="1624361"/>
          </a:xfrm>
          <a:custGeom>
            <a:avLst/>
            <a:gdLst/>
            <a:ahLst/>
            <a:cxnLst/>
            <a:rect l="l" t="t" r="r" b="b"/>
            <a:pathLst>
              <a:path w="1712106" h="1624361">
                <a:moveTo>
                  <a:pt x="0" y="0"/>
                </a:moveTo>
                <a:lnTo>
                  <a:pt x="1712106" y="0"/>
                </a:lnTo>
                <a:lnTo>
                  <a:pt x="1712106" y="1624361"/>
                </a:lnTo>
                <a:lnTo>
                  <a:pt x="0" y="1624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2147083" y="5688925"/>
            <a:ext cx="2205982" cy="2214286"/>
          </a:xfrm>
          <a:custGeom>
            <a:avLst/>
            <a:gdLst/>
            <a:ahLst/>
            <a:cxnLst/>
            <a:rect l="l" t="t" r="r" b="b"/>
            <a:pathLst>
              <a:path w="2205982" h="2214286">
                <a:moveTo>
                  <a:pt x="0" y="0"/>
                </a:moveTo>
                <a:lnTo>
                  <a:pt x="2205983" y="0"/>
                </a:lnTo>
                <a:lnTo>
                  <a:pt x="2205983" y="2214286"/>
                </a:lnTo>
                <a:lnTo>
                  <a:pt x="0" y="2214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5903533" y="6323676"/>
            <a:ext cx="1450058" cy="1450058"/>
          </a:xfrm>
          <a:custGeom>
            <a:avLst/>
            <a:gdLst/>
            <a:ahLst/>
            <a:cxnLst/>
            <a:rect l="l" t="t" r="r" b="b"/>
            <a:pathLst>
              <a:path w="1450058" h="1450058">
                <a:moveTo>
                  <a:pt x="0" y="0"/>
                </a:moveTo>
                <a:lnTo>
                  <a:pt x="1450058" y="0"/>
                </a:lnTo>
                <a:lnTo>
                  <a:pt x="1450058" y="1450058"/>
                </a:lnTo>
                <a:lnTo>
                  <a:pt x="0" y="1450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1688041">
            <a:off x="7863126" y="6209520"/>
            <a:ext cx="1014277" cy="637726"/>
          </a:xfrm>
          <a:custGeom>
            <a:avLst/>
            <a:gdLst/>
            <a:ahLst/>
            <a:cxnLst/>
            <a:rect l="l" t="t" r="r" b="b"/>
            <a:pathLst>
              <a:path w="1014277" h="637726">
                <a:moveTo>
                  <a:pt x="0" y="0"/>
                </a:moveTo>
                <a:lnTo>
                  <a:pt x="1014277" y="0"/>
                </a:lnTo>
                <a:lnTo>
                  <a:pt x="1014277" y="637726"/>
                </a:lnTo>
                <a:lnTo>
                  <a:pt x="0" y="637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4774956" y="6882242"/>
            <a:ext cx="1014277" cy="637726"/>
          </a:xfrm>
          <a:custGeom>
            <a:avLst/>
            <a:gdLst/>
            <a:ahLst/>
            <a:cxnLst/>
            <a:rect l="l" t="t" r="r" b="b"/>
            <a:pathLst>
              <a:path w="1014277" h="637726">
                <a:moveTo>
                  <a:pt x="0" y="0"/>
                </a:moveTo>
                <a:lnTo>
                  <a:pt x="1014277" y="0"/>
                </a:lnTo>
                <a:lnTo>
                  <a:pt x="1014277" y="637726"/>
                </a:lnTo>
                <a:lnTo>
                  <a:pt x="0" y="637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2030745">
            <a:off x="7863126" y="7415704"/>
            <a:ext cx="1014277" cy="637726"/>
          </a:xfrm>
          <a:custGeom>
            <a:avLst/>
            <a:gdLst/>
            <a:ahLst/>
            <a:cxnLst/>
            <a:rect l="l" t="t" r="r" b="b"/>
            <a:pathLst>
              <a:path w="1014277" h="637726">
                <a:moveTo>
                  <a:pt x="0" y="0"/>
                </a:moveTo>
                <a:lnTo>
                  <a:pt x="1014277" y="0"/>
                </a:lnTo>
                <a:lnTo>
                  <a:pt x="1014277" y="637726"/>
                </a:lnTo>
                <a:lnTo>
                  <a:pt x="0" y="637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9127407" y="7208173"/>
            <a:ext cx="1728700" cy="1518113"/>
          </a:xfrm>
          <a:custGeom>
            <a:avLst/>
            <a:gdLst/>
            <a:ahLst/>
            <a:cxnLst/>
            <a:rect l="l" t="t" r="r" b="b"/>
            <a:pathLst>
              <a:path w="1728700" h="1518113">
                <a:moveTo>
                  <a:pt x="0" y="0"/>
                </a:moveTo>
                <a:lnTo>
                  <a:pt x="1728699" y="0"/>
                </a:lnTo>
                <a:lnTo>
                  <a:pt x="1728699" y="1518112"/>
                </a:lnTo>
                <a:lnTo>
                  <a:pt x="0" y="15181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TextBox 14"/>
          <p:cNvSpPr txBox="1"/>
          <p:nvPr/>
        </p:nvSpPr>
        <p:spPr>
          <a:xfrm>
            <a:off x="2922008" y="576221"/>
            <a:ext cx="12809435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69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Punto cruciale dell’impossibilità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17821" y="3446775"/>
            <a:ext cx="9874256" cy="141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Immaginiamo ora un avversario il cui obiettivo e’ distinguere il programma speciale C     da un programma banale che restituisce sempre 0.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62408" y="4150767"/>
            <a:ext cx="592384" cy="27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α,β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50075" y="2223028"/>
            <a:ext cx="12809435" cy="59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700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Come l’avversario svela l’inganno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492850" y="6112060"/>
            <a:ext cx="5360341" cy="1894148"/>
          </a:xfrm>
          <a:custGeom>
            <a:avLst/>
            <a:gdLst/>
            <a:ahLst/>
            <a:cxnLst/>
            <a:rect l="l" t="t" r="r" b="b"/>
            <a:pathLst>
              <a:path w="5360341" h="1894148">
                <a:moveTo>
                  <a:pt x="0" y="0"/>
                </a:moveTo>
                <a:lnTo>
                  <a:pt x="5360342" y="0"/>
                </a:lnTo>
                <a:lnTo>
                  <a:pt x="5360342" y="1894148"/>
                </a:lnTo>
                <a:lnTo>
                  <a:pt x="0" y="18941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5203" t="-35219" b="-3521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11675882" y="6156341"/>
            <a:ext cx="4881713" cy="204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303">
                <a:solidFill>
                  <a:srgbClr val="FF0013"/>
                </a:solidFill>
                <a:latin typeface="TT Firs Neue"/>
                <a:ea typeface="TT Firs Neue"/>
                <a:cs typeface="TT Firs Neue"/>
                <a:sym typeface="TT Firs Neue"/>
              </a:rPr>
              <a:t>Se l’offuscamento rispettasse la definizione VBB, questo non dovrebbe essere possibile. Barak et al. dimostrano come l’avversario riesce a vincere.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743" y="2824756"/>
            <a:ext cx="15773279" cy="7136513"/>
            <a:chOff x="0" y="0"/>
            <a:chExt cx="4154279" cy="1879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4279" cy="1879576"/>
            </a:xfrm>
            <a:custGeom>
              <a:avLst/>
              <a:gdLst/>
              <a:ahLst/>
              <a:cxnLst/>
              <a:rect l="l" t="t" r="r" b="b"/>
              <a:pathLst>
                <a:path w="4154279" h="1879576">
                  <a:moveTo>
                    <a:pt x="25032" y="0"/>
                  </a:moveTo>
                  <a:lnTo>
                    <a:pt x="4129247" y="0"/>
                  </a:lnTo>
                  <a:cubicBezTo>
                    <a:pt x="4143072" y="0"/>
                    <a:pt x="4154279" y="11207"/>
                    <a:pt x="4154279" y="25032"/>
                  </a:cubicBezTo>
                  <a:lnTo>
                    <a:pt x="4154279" y="1854544"/>
                  </a:lnTo>
                  <a:cubicBezTo>
                    <a:pt x="4154279" y="1861183"/>
                    <a:pt x="4151642" y="1867549"/>
                    <a:pt x="4146947" y="1872244"/>
                  </a:cubicBezTo>
                  <a:cubicBezTo>
                    <a:pt x="4142253" y="1876938"/>
                    <a:pt x="4135886" y="1879576"/>
                    <a:pt x="4129247" y="1879576"/>
                  </a:cubicBezTo>
                  <a:lnTo>
                    <a:pt x="25032" y="1879576"/>
                  </a:lnTo>
                  <a:cubicBezTo>
                    <a:pt x="18393" y="1879576"/>
                    <a:pt x="12026" y="1876938"/>
                    <a:pt x="7332" y="1872244"/>
                  </a:cubicBezTo>
                  <a:cubicBezTo>
                    <a:pt x="2637" y="1867549"/>
                    <a:pt x="0" y="1861183"/>
                    <a:pt x="0" y="1854544"/>
                  </a:cubicBezTo>
                  <a:lnTo>
                    <a:pt x="0" y="25032"/>
                  </a:lnTo>
                  <a:cubicBezTo>
                    <a:pt x="0" y="18393"/>
                    <a:pt x="2637" y="12026"/>
                    <a:pt x="7332" y="7332"/>
                  </a:cubicBezTo>
                  <a:cubicBezTo>
                    <a:pt x="12026" y="2637"/>
                    <a:pt x="18393" y="0"/>
                    <a:pt x="25032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54279" cy="1908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3318366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3764948" y="69605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4767463" y="4493173"/>
            <a:ext cx="2646658" cy="2511017"/>
          </a:xfrm>
          <a:custGeom>
            <a:avLst/>
            <a:gdLst/>
            <a:ahLst/>
            <a:cxnLst/>
            <a:rect l="l" t="t" r="r" b="b"/>
            <a:pathLst>
              <a:path w="2646658" h="2511017">
                <a:moveTo>
                  <a:pt x="0" y="0"/>
                </a:moveTo>
                <a:lnTo>
                  <a:pt x="2646658" y="0"/>
                </a:lnTo>
                <a:lnTo>
                  <a:pt x="2646658" y="2511017"/>
                </a:lnTo>
                <a:lnTo>
                  <a:pt x="0" y="2511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610136" y="4525680"/>
            <a:ext cx="2486953" cy="2587207"/>
          </a:xfrm>
          <a:custGeom>
            <a:avLst/>
            <a:gdLst/>
            <a:ahLst/>
            <a:cxnLst/>
            <a:rect l="l" t="t" r="r" b="b"/>
            <a:pathLst>
              <a:path w="2486953" h="2587207">
                <a:moveTo>
                  <a:pt x="0" y="0"/>
                </a:moveTo>
                <a:lnTo>
                  <a:pt x="2486953" y="0"/>
                </a:lnTo>
                <a:lnTo>
                  <a:pt x="2486953" y="2587207"/>
                </a:lnTo>
                <a:lnTo>
                  <a:pt x="0" y="2587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5149223" y="4659254"/>
            <a:ext cx="1883137" cy="1883137"/>
          </a:xfrm>
          <a:custGeom>
            <a:avLst/>
            <a:gdLst/>
            <a:ahLst/>
            <a:cxnLst/>
            <a:rect l="l" t="t" r="r" b="b"/>
            <a:pathLst>
              <a:path w="1883137" h="1883137">
                <a:moveTo>
                  <a:pt x="0" y="0"/>
                </a:moveTo>
                <a:lnTo>
                  <a:pt x="1883138" y="0"/>
                </a:lnTo>
                <a:lnTo>
                  <a:pt x="1883138" y="1883137"/>
                </a:lnTo>
                <a:lnTo>
                  <a:pt x="0" y="188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1001584" y="4659254"/>
            <a:ext cx="1883137" cy="1883137"/>
          </a:xfrm>
          <a:custGeom>
            <a:avLst/>
            <a:gdLst/>
            <a:ahLst/>
            <a:cxnLst/>
            <a:rect l="l" t="t" r="r" b="b"/>
            <a:pathLst>
              <a:path w="1883137" h="1883137">
                <a:moveTo>
                  <a:pt x="0" y="0"/>
                </a:moveTo>
                <a:lnTo>
                  <a:pt x="1883137" y="0"/>
                </a:lnTo>
                <a:lnTo>
                  <a:pt x="1883137" y="1883137"/>
                </a:lnTo>
                <a:lnTo>
                  <a:pt x="0" y="1883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4612780" y="8020332"/>
            <a:ext cx="1763346" cy="1769983"/>
          </a:xfrm>
          <a:custGeom>
            <a:avLst/>
            <a:gdLst/>
            <a:ahLst/>
            <a:cxnLst/>
            <a:rect l="l" t="t" r="r" b="b"/>
            <a:pathLst>
              <a:path w="1763346" h="1769983">
                <a:moveTo>
                  <a:pt x="0" y="0"/>
                </a:moveTo>
                <a:lnTo>
                  <a:pt x="1763346" y="0"/>
                </a:lnTo>
                <a:lnTo>
                  <a:pt x="1763346" y="1769983"/>
                </a:lnTo>
                <a:lnTo>
                  <a:pt x="0" y="17699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11549810" y="8492298"/>
            <a:ext cx="1095491" cy="1095491"/>
          </a:xfrm>
          <a:custGeom>
            <a:avLst/>
            <a:gdLst/>
            <a:ahLst/>
            <a:cxnLst/>
            <a:rect l="l" t="t" r="r" b="b"/>
            <a:pathLst>
              <a:path w="1095491" h="1095491">
                <a:moveTo>
                  <a:pt x="0" y="0"/>
                </a:moveTo>
                <a:lnTo>
                  <a:pt x="1095491" y="0"/>
                </a:lnTo>
                <a:lnTo>
                  <a:pt x="1095491" y="1095491"/>
                </a:lnTo>
                <a:lnTo>
                  <a:pt x="0" y="109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1246857" y="8174485"/>
            <a:ext cx="1701396" cy="1769983"/>
          </a:xfrm>
          <a:custGeom>
            <a:avLst/>
            <a:gdLst/>
            <a:ahLst/>
            <a:cxnLst/>
            <a:rect l="l" t="t" r="r" b="b"/>
            <a:pathLst>
              <a:path w="1701396" h="1769983">
                <a:moveTo>
                  <a:pt x="0" y="0"/>
                </a:moveTo>
                <a:lnTo>
                  <a:pt x="1701396" y="0"/>
                </a:lnTo>
                <a:lnTo>
                  <a:pt x="1701396" y="1769983"/>
                </a:lnTo>
                <a:lnTo>
                  <a:pt x="0" y="1769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9782753" y="8492298"/>
            <a:ext cx="1310103" cy="1105399"/>
          </a:xfrm>
          <a:custGeom>
            <a:avLst/>
            <a:gdLst/>
            <a:ahLst/>
            <a:cxnLst/>
            <a:rect l="l" t="t" r="r" b="b"/>
            <a:pathLst>
              <a:path w="1310103" h="1105399">
                <a:moveTo>
                  <a:pt x="0" y="0"/>
                </a:moveTo>
                <a:lnTo>
                  <a:pt x="1310103" y="0"/>
                </a:lnTo>
                <a:lnTo>
                  <a:pt x="1310103" y="1105399"/>
                </a:lnTo>
                <a:lnTo>
                  <a:pt x="0" y="11053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7160620" y="8867223"/>
            <a:ext cx="6554369" cy="37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INPUT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22008" y="576221"/>
            <a:ext cx="12809435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69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Punto cruciale dell’impossibilità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94453" y="3001511"/>
            <a:ext cx="7470200" cy="93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Immaginiamo di avere le versioni offuscate dei due programmi C e D.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83410" y="3722011"/>
            <a:ext cx="3614764" cy="58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5"/>
              </a:lnSpc>
            </a:pPr>
            <a:r>
              <a:rPr lang="en-US" sz="34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O(C   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90792" y="4025227"/>
            <a:ext cx="592384" cy="27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α,β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26641" y="3722011"/>
            <a:ext cx="3614764" cy="58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5"/>
              </a:lnSpc>
            </a:pPr>
            <a:r>
              <a:rPr lang="en-US" sz="34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O(D   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34023" y="4025227"/>
            <a:ext cx="592384" cy="27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α,β</a:t>
            </a:r>
          </a:p>
        </p:txBody>
      </p:sp>
      <p:sp>
        <p:nvSpPr>
          <p:cNvPr id="22" name="Freeform 22"/>
          <p:cNvSpPr/>
          <p:nvPr/>
        </p:nvSpPr>
        <p:spPr>
          <a:xfrm>
            <a:off x="6683176" y="8726285"/>
            <a:ext cx="1014277" cy="637726"/>
          </a:xfrm>
          <a:custGeom>
            <a:avLst/>
            <a:gdLst/>
            <a:ahLst/>
            <a:cxnLst/>
            <a:rect l="l" t="t" r="r" b="b"/>
            <a:pathLst>
              <a:path w="1014277" h="637726">
                <a:moveTo>
                  <a:pt x="0" y="0"/>
                </a:moveTo>
                <a:lnTo>
                  <a:pt x="1014277" y="0"/>
                </a:lnTo>
                <a:lnTo>
                  <a:pt x="1014277" y="637727"/>
                </a:lnTo>
                <a:lnTo>
                  <a:pt x="0" y="6377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Freeform 23"/>
          <p:cNvSpPr/>
          <p:nvPr/>
        </p:nvSpPr>
        <p:spPr>
          <a:xfrm>
            <a:off x="7947303" y="8235159"/>
            <a:ext cx="1707489" cy="1619980"/>
          </a:xfrm>
          <a:custGeom>
            <a:avLst/>
            <a:gdLst/>
            <a:ahLst/>
            <a:cxnLst/>
            <a:rect l="l" t="t" r="r" b="b"/>
            <a:pathLst>
              <a:path w="1707489" h="1619980">
                <a:moveTo>
                  <a:pt x="0" y="0"/>
                </a:moveTo>
                <a:lnTo>
                  <a:pt x="1707489" y="0"/>
                </a:lnTo>
                <a:lnTo>
                  <a:pt x="1707489" y="1619980"/>
                </a:lnTo>
                <a:lnTo>
                  <a:pt x="0" y="1619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4" name="Freeform 24"/>
          <p:cNvSpPr/>
          <p:nvPr/>
        </p:nvSpPr>
        <p:spPr>
          <a:xfrm>
            <a:off x="8231234" y="8511730"/>
            <a:ext cx="1095491" cy="1095491"/>
          </a:xfrm>
          <a:custGeom>
            <a:avLst/>
            <a:gdLst/>
            <a:ahLst/>
            <a:cxnLst/>
            <a:rect l="l" t="t" r="r" b="b"/>
            <a:pathLst>
              <a:path w="1095491" h="1095491">
                <a:moveTo>
                  <a:pt x="0" y="0"/>
                </a:moveTo>
                <a:lnTo>
                  <a:pt x="1095491" y="0"/>
                </a:lnTo>
                <a:lnTo>
                  <a:pt x="1095491" y="1095492"/>
                </a:lnTo>
                <a:lnTo>
                  <a:pt x="0" y="1095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5" name="TextBox 25"/>
          <p:cNvSpPr txBox="1"/>
          <p:nvPr/>
        </p:nvSpPr>
        <p:spPr>
          <a:xfrm>
            <a:off x="4283410" y="7074787"/>
            <a:ext cx="10086630" cy="141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L’avversario ha i due programmi offuscati e può farli interagire, cioè dare il primo come input al secondo:</a:t>
            </a:r>
          </a:p>
          <a:p>
            <a:pPr algn="ctr">
              <a:lnSpc>
                <a:spcPts val="3785"/>
              </a:lnSpc>
            </a:pPr>
            <a:endParaRPr lang="en-US" sz="2703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28562" y="-1299785"/>
            <a:ext cx="10086630" cy="141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L’avversario ha i due programmi offuscati e può farli interagire, cioè dare il primo come input al secondo:</a:t>
            </a:r>
          </a:p>
          <a:p>
            <a:pPr algn="ctr">
              <a:lnSpc>
                <a:spcPts val="3785"/>
              </a:lnSpc>
            </a:pPr>
            <a:endParaRPr lang="en-US" sz="2703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50075" y="2223028"/>
            <a:ext cx="12809435" cy="59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4700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Come l’avversario svela l’inganno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6021" y="2653801"/>
            <a:ext cx="15773279" cy="7136513"/>
            <a:chOff x="0" y="0"/>
            <a:chExt cx="4154279" cy="1879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4279" cy="1879576"/>
            </a:xfrm>
            <a:custGeom>
              <a:avLst/>
              <a:gdLst/>
              <a:ahLst/>
              <a:cxnLst/>
              <a:rect l="l" t="t" r="r" b="b"/>
              <a:pathLst>
                <a:path w="4154279" h="1879576">
                  <a:moveTo>
                    <a:pt x="25032" y="0"/>
                  </a:moveTo>
                  <a:lnTo>
                    <a:pt x="4129247" y="0"/>
                  </a:lnTo>
                  <a:cubicBezTo>
                    <a:pt x="4143072" y="0"/>
                    <a:pt x="4154279" y="11207"/>
                    <a:pt x="4154279" y="25032"/>
                  </a:cubicBezTo>
                  <a:lnTo>
                    <a:pt x="4154279" y="1854544"/>
                  </a:lnTo>
                  <a:cubicBezTo>
                    <a:pt x="4154279" y="1861183"/>
                    <a:pt x="4151642" y="1867549"/>
                    <a:pt x="4146947" y="1872244"/>
                  </a:cubicBezTo>
                  <a:cubicBezTo>
                    <a:pt x="4142253" y="1876938"/>
                    <a:pt x="4135886" y="1879576"/>
                    <a:pt x="4129247" y="1879576"/>
                  </a:cubicBezTo>
                  <a:lnTo>
                    <a:pt x="25032" y="1879576"/>
                  </a:lnTo>
                  <a:cubicBezTo>
                    <a:pt x="18393" y="1879576"/>
                    <a:pt x="12026" y="1876938"/>
                    <a:pt x="7332" y="1872244"/>
                  </a:cubicBezTo>
                  <a:cubicBezTo>
                    <a:pt x="2637" y="1867549"/>
                    <a:pt x="0" y="1861183"/>
                    <a:pt x="0" y="1854544"/>
                  </a:cubicBezTo>
                  <a:lnTo>
                    <a:pt x="0" y="25032"/>
                  </a:lnTo>
                  <a:cubicBezTo>
                    <a:pt x="0" y="18393"/>
                    <a:pt x="2637" y="12026"/>
                    <a:pt x="7332" y="7332"/>
                  </a:cubicBezTo>
                  <a:cubicBezTo>
                    <a:pt x="12026" y="2637"/>
                    <a:pt x="18393" y="0"/>
                    <a:pt x="25032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54279" cy="1908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011142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                            </a:t>
              </a: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3318366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3764948" y="69605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2777666" y="3398255"/>
            <a:ext cx="1763346" cy="1769983"/>
          </a:xfrm>
          <a:custGeom>
            <a:avLst/>
            <a:gdLst/>
            <a:ahLst/>
            <a:cxnLst/>
            <a:rect l="l" t="t" r="r" b="b"/>
            <a:pathLst>
              <a:path w="1763346" h="1769983">
                <a:moveTo>
                  <a:pt x="0" y="0"/>
                </a:moveTo>
                <a:lnTo>
                  <a:pt x="1763346" y="0"/>
                </a:lnTo>
                <a:lnTo>
                  <a:pt x="1763346" y="1769983"/>
                </a:lnTo>
                <a:lnTo>
                  <a:pt x="0" y="176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104544" y="3643226"/>
            <a:ext cx="1095491" cy="1095491"/>
          </a:xfrm>
          <a:custGeom>
            <a:avLst/>
            <a:gdLst/>
            <a:ahLst/>
            <a:cxnLst/>
            <a:rect l="l" t="t" r="r" b="b"/>
            <a:pathLst>
              <a:path w="1095491" h="1095491">
                <a:moveTo>
                  <a:pt x="0" y="0"/>
                </a:moveTo>
                <a:lnTo>
                  <a:pt x="1095492" y="0"/>
                </a:lnTo>
                <a:lnTo>
                  <a:pt x="1095492" y="1095491"/>
                </a:lnTo>
                <a:lnTo>
                  <a:pt x="0" y="10954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9799744" y="3473257"/>
            <a:ext cx="1701396" cy="1769983"/>
          </a:xfrm>
          <a:custGeom>
            <a:avLst/>
            <a:gdLst/>
            <a:ahLst/>
            <a:cxnLst/>
            <a:rect l="l" t="t" r="r" b="b"/>
            <a:pathLst>
              <a:path w="1701396" h="1769983">
                <a:moveTo>
                  <a:pt x="0" y="0"/>
                </a:moveTo>
                <a:lnTo>
                  <a:pt x="1701396" y="0"/>
                </a:lnTo>
                <a:lnTo>
                  <a:pt x="1701396" y="1769983"/>
                </a:lnTo>
                <a:lnTo>
                  <a:pt x="0" y="1769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8194366" y="3735501"/>
            <a:ext cx="1310103" cy="1105399"/>
          </a:xfrm>
          <a:custGeom>
            <a:avLst/>
            <a:gdLst/>
            <a:ahLst/>
            <a:cxnLst/>
            <a:rect l="l" t="t" r="r" b="b"/>
            <a:pathLst>
              <a:path w="1310103" h="1105399">
                <a:moveTo>
                  <a:pt x="0" y="0"/>
                </a:moveTo>
                <a:lnTo>
                  <a:pt x="1310103" y="0"/>
                </a:lnTo>
                <a:lnTo>
                  <a:pt x="1310103" y="1105399"/>
                </a:lnTo>
                <a:lnTo>
                  <a:pt x="0" y="11053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5572233" y="4072393"/>
            <a:ext cx="6554369" cy="37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"/>
              </a:lnSpc>
            </a:pPr>
            <a:r>
              <a:rPr lang="en-US" sz="2203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INPUT</a:t>
            </a:r>
          </a:p>
        </p:txBody>
      </p:sp>
      <p:sp>
        <p:nvSpPr>
          <p:cNvPr id="12" name="Freeform 12"/>
          <p:cNvSpPr/>
          <p:nvPr/>
        </p:nvSpPr>
        <p:spPr>
          <a:xfrm>
            <a:off x="4858710" y="3964383"/>
            <a:ext cx="1014277" cy="637726"/>
          </a:xfrm>
          <a:custGeom>
            <a:avLst/>
            <a:gdLst/>
            <a:ahLst/>
            <a:cxnLst/>
            <a:rect l="l" t="t" r="r" b="b"/>
            <a:pathLst>
              <a:path w="1014277" h="637726">
                <a:moveTo>
                  <a:pt x="0" y="0"/>
                </a:moveTo>
                <a:lnTo>
                  <a:pt x="1014277" y="0"/>
                </a:lnTo>
                <a:lnTo>
                  <a:pt x="1014277" y="637727"/>
                </a:lnTo>
                <a:lnTo>
                  <a:pt x="0" y="637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6190686" y="3548258"/>
            <a:ext cx="1707489" cy="1619980"/>
          </a:xfrm>
          <a:custGeom>
            <a:avLst/>
            <a:gdLst/>
            <a:ahLst/>
            <a:cxnLst/>
            <a:rect l="l" t="t" r="r" b="b"/>
            <a:pathLst>
              <a:path w="1707489" h="1619980">
                <a:moveTo>
                  <a:pt x="0" y="0"/>
                </a:moveTo>
                <a:lnTo>
                  <a:pt x="1707488" y="0"/>
                </a:lnTo>
                <a:lnTo>
                  <a:pt x="1707488" y="1619980"/>
                </a:lnTo>
                <a:lnTo>
                  <a:pt x="0" y="1619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6496684" y="3735501"/>
            <a:ext cx="1095491" cy="1095491"/>
          </a:xfrm>
          <a:custGeom>
            <a:avLst/>
            <a:gdLst/>
            <a:ahLst/>
            <a:cxnLst/>
            <a:rect l="l" t="t" r="r" b="b"/>
            <a:pathLst>
              <a:path w="1095491" h="1095491">
                <a:moveTo>
                  <a:pt x="0" y="0"/>
                </a:moveTo>
                <a:lnTo>
                  <a:pt x="1095492" y="0"/>
                </a:lnTo>
                <a:lnTo>
                  <a:pt x="1095492" y="1095491"/>
                </a:lnTo>
                <a:lnTo>
                  <a:pt x="0" y="10954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11796415" y="3861393"/>
            <a:ext cx="1356904" cy="853616"/>
          </a:xfrm>
          <a:custGeom>
            <a:avLst/>
            <a:gdLst/>
            <a:ahLst/>
            <a:cxnLst/>
            <a:rect l="l" t="t" r="r" b="b"/>
            <a:pathLst>
              <a:path w="1356904" h="853616">
                <a:moveTo>
                  <a:pt x="0" y="0"/>
                </a:moveTo>
                <a:lnTo>
                  <a:pt x="1356904" y="0"/>
                </a:lnTo>
                <a:lnTo>
                  <a:pt x="1356904" y="853616"/>
                </a:lnTo>
                <a:lnTo>
                  <a:pt x="0" y="853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3764948" y="3401501"/>
            <a:ext cx="819123" cy="1766737"/>
          </a:xfrm>
          <a:custGeom>
            <a:avLst/>
            <a:gdLst/>
            <a:ahLst/>
            <a:cxnLst/>
            <a:rect l="l" t="t" r="r" b="b"/>
            <a:pathLst>
              <a:path w="819123" h="1766737">
                <a:moveTo>
                  <a:pt x="0" y="0"/>
                </a:moveTo>
                <a:lnTo>
                  <a:pt x="819123" y="0"/>
                </a:lnTo>
                <a:lnTo>
                  <a:pt x="819123" y="1766737"/>
                </a:lnTo>
                <a:lnTo>
                  <a:pt x="0" y="17667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TextBox 17"/>
          <p:cNvSpPr txBox="1"/>
          <p:nvPr/>
        </p:nvSpPr>
        <p:spPr>
          <a:xfrm>
            <a:off x="1997054" y="5767115"/>
            <a:ext cx="14741830" cy="237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Poiché l’offuscamento deve mantenere la stessa funzionalità, il secondo riconosce il primo e restituisce 1.</a:t>
            </a:r>
          </a:p>
          <a:p>
            <a:pPr algn="ctr">
              <a:lnSpc>
                <a:spcPts val="3785"/>
              </a:lnSpc>
            </a:pPr>
            <a:endParaRPr lang="en-US" sz="2703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    </a:t>
            </a:r>
          </a:p>
          <a:p>
            <a:pPr algn="ctr">
              <a:lnSpc>
                <a:spcPts val="3785"/>
              </a:lnSpc>
            </a:pPr>
            <a:endParaRPr lang="en-US" sz="2703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2777666" y="7404545"/>
            <a:ext cx="1763346" cy="1769983"/>
          </a:xfrm>
          <a:custGeom>
            <a:avLst/>
            <a:gdLst/>
            <a:ahLst/>
            <a:cxnLst/>
            <a:rect l="l" t="t" r="r" b="b"/>
            <a:pathLst>
              <a:path w="1763346" h="1769983">
                <a:moveTo>
                  <a:pt x="0" y="0"/>
                </a:moveTo>
                <a:lnTo>
                  <a:pt x="1763346" y="0"/>
                </a:lnTo>
                <a:lnTo>
                  <a:pt x="1763346" y="1769983"/>
                </a:lnTo>
                <a:lnTo>
                  <a:pt x="0" y="176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>
            <a:off x="4858710" y="7970673"/>
            <a:ext cx="1014277" cy="637726"/>
          </a:xfrm>
          <a:custGeom>
            <a:avLst/>
            <a:gdLst/>
            <a:ahLst/>
            <a:cxnLst/>
            <a:rect l="l" t="t" r="r" b="b"/>
            <a:pathLst>
              <a:path w="1014277" h="637726">
                <a:moveTo>
                  <a:pt x="0" y="0"/>
                </a:moveTo>
                <a:lnTo>
                  <a:pt x="1014277" y="0"/>
                </a:lnTo>
                <a:lnTo>
                  <a:pt x="1014277" y="637727"/>
                </a:lnTo>
                <a:lnTo>
                  <a:pt x="0" y="637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>
            <a:off x="6195796" y="7404545"/>
            <a:ext cx="1611119" cy="1582925"/>
          </a:xfrm>
          <a:custGeom>
            <a:avLst/>
            <a:gdLst/>
            <a:ahLst/>
            <a:cxnLst/>
            <a:rect l="l" t="t" r="r" b="b"/>
            <a:pathLst>
              <a:path w="1611119" h="1582925">
                <a:moveTo>
                  <a:pt x="0" y="0"/>
                </a:moveTo>
                <a:lnTo>
                  <a:pt x="1611119" y="0"/>
                </a:lnTo>
                <a:lnTo>
                  <a:pt x="1611119" y="1582925"/>
                </a:lnTo>
                <a:lnTo>
                  <a:pt x="0" y="15829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>
            <a:off x="8194366" y="7970673"/>
            <a:ext cx="1014277" cy="637726"/>
          </a:xfrm>
          <a:custGeom>
            <a:avLst/>
            <a:gdLst/>
            <a:ahLst/>
            <a:cxnLst/>
            <a:rect l="l" t="t" r="r" b="b"/>
            <a:pathLst>
              <a:path w="1014277" h="637726">
                <a:moveTo>
                  <a:pt x="0" y="0"/>
                </a:moveTo>
                <a:lnTo>
                  <a:pt x="1014277" y="0"/>
                </a:lnTo>
                <a:lnTo>
                  <a:pt x="1014277" y="637727"/>
                </a:lnTo>
                <a:lnTo>
                  <a:pt x="0" y="637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2" name="Freeform 22"/>
          <p:cNvSpPr/>
          <p:nvPr/>
        </p:nvSpPr>
        <p:spPr>
          <a:xfrm>
            <a:off x="9208643" y="7463623"/>
            <a:ext cx="7247391" cy="1894148"/>
          </a:xfrm>
          <a:custGeom>
            <a:avLst/>
            <a:gdLst/>
            <a:ahLst/>
            <a:cxnLst/>
            <a:rect l="l" t="t" r="r" b="b"/>
            <a:pathLst>
              <a:path w="7247391" h="1894148">
                <a:moveTo>
                  <a:pt x="0" y="0"/>
                </a:moveTo>
                <a:lnTo>
                  <a:pt x="7247391" y="0"/>
                </a:lnTo>
                <a:lnTo>
                  <a:pt x="7247391" y="1894149"/>
                </a:lnTo>
                <a:lnTo>
                  <a:pt x="0" y="189414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35219" b="-3521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TextBox 23"/>
          <p:cNvSpPr txBox="1"/>
          <p:nvPr/>
        </p:nvSpPr>
        <p:spPr>
          <a:xfrm>
            <a:off x="2777666" y="290195"/>
            <a:ext cx="12809435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69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Punto cruciale dell’impossibilità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99752" y="2037957"/>
            <a:ext cx="12809435" cy="72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9"/>
              </a:lnSpc>
            </a:pPr>
            <a:r>
              <a:rPr lang="en-US" sz="5900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Cosa succede?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25320" y="7683033"/>
            <a:ext cx="5255998" cy="1407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3" b="1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 due programmi sono collegati in modo speciale — uno riconosce l’altro.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61" y="2653801"/>
            <a:ext cx="15773279" cy="7136513"/>
            <a:chOff x="0" y="0"/>
            <a:chExt cx="4154279" cy="1879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4279" cy="1879576"/>
            </a:xfrm>
            <a:custGeom>
              <a:avLst/>
              <a:gdLst/>
              <a:ahLst/>
              <a:cxnLst/>
              <a:rect l="l" t="t" r="r" b="b"/>
              <a:pathLst>
                <a:path w="4154279" h="1879576">
                  <a:moveTo>
                    <a:pt x="25032" y="0"/>
                  </a:moveTo>
                  <a:lnTo>
                    <a:pt x="4129247" y="0"/>
                  </a:lnTo>
                  <a:cubicBezTo>
                    <a:pt x="4143072" y="0"/>
                    <a:pt x="4154279" y="11207"/>
                    <a:pt x="4154279" y="25032"/>
                  </a:cubicBezTo>
                  <a:lnTo>
                    <a:pt x="4154279" y="1854544"/>
                  </a:lnTo>
                  <a:cubicBezTo>
                    <a:pt x="4154279" y="1861183"/>
                    <a:pt x="4151642" y="1867549"/>
                    <a:pt x="4146947" y="1872244"/>
                  </a:cubicBezTo>
                  <a:cubicBezTo>
                    <a:pt x="4142253" y="1876938"/>
                    <a:pt x="4135886" y="1879576"/>
                    <a:pt x="4129247" y="1879576"/>
                  </a:cubicBezTo>
                  <a:lnTo>
                    <a:pt x="25032" y="1879576"/>
                  </a:lnTo>
                  <a:cubicBezTo>
                    <a:pt x="18393" y="1879576"/>
                    <a:pt x="12026" y="1876938"/>
                    <a:pt x="7332" y="1872244"/>
                  </a:cubicBezTo>
                  <a:cubicBezTo>
                    <a:pt x="2637" y="1867549"/>
                    <a:pt x="0" y="1861183"/>
                    <a:pt x="0" y="1854544"/>
                  </a:cubicBezTo>
                  <a:lnTo>
                    <a:pt x="0" y="25032"/>
                  </a:lnTo>
                  <a:cubicBezTo>
                    <a:pt x="0" y="18393"/>
                    <a:pt x="2637" y="12026"/>
                    <a:pt x="7332" y="7332"/>
                  </a:cubicBezTo>
                  <a:cubicBezTo>
                    <a:pt x="12026" y="2637"/>
                    <a:pt x="18393" y="0"/>
                    <a:pt x="25032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54279" cy="1908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3318366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3764948" y="69605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4630734" y="4117510"/>
            <a:ext cx="4363406" cy="1341766"/>
          </a:xfrm>
          <a:custGeom>
            <a:avLst/>
            <a:gdLst/>
            <a:ahLst/>
            <a:cxnLst/>
            <a:rect l="l" t="t" r="r" b="b"/>
            <a:pathLst>
              <a:path w="4363406" h="1341766">
                <a:moveTo>
                  <a:pt x="0" y="0"/>
                </a:moveTo>
                <a:lnTo>
                  <a:pt x="4363406" y="0"/>
                </a:lnTo>
                <a:lnTo>
                  <a:pt x="4363406" y="1341766"/>
                </a:lnTo>
                <a:lnTo>
                  <a:pt x="0" y="134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5396" r="-71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1573718" y="8055402"/>
            <a:ext cx="3276846" cy="1433620"/>
          </a:xfrm>
          <a:custGeom>
            <a:avLst/>
            <a:gdLst/>
            <a:ahLst/>
            <a:cxnLst/>
            <a:rect l="l" t="t" r="r" b="b"/>
            <a:pathLst>
              <a:path w="3276846" h="1433620">
                <a:moveTo>
                  <a:pt x="0" y="0"/>
                </a:moveTo>
                <a:lnTo>
                  <a:pt x="3276847" y="0"/>
                </a:lnTo>
                <a:lnTo>
                  <a:pt x="3276847" y="1433621"/>
                </a:lnTo>
                <a:lnTo>
                  <a:pt x="0" y="1433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2923802" y="748166"/>
            <a:ext cx="12809435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69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Punto cruciale dell’impossibilità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75627" y="3869598"/>
            <a:ext cx="6048966" cy="3948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28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Se invece l’avversario non avesse il codice, ma solo d</a:t>
            </a:r>
            <a:r>
              <a:rPr lang="en-US" sz="2803" u="none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ue </a:t>
            </a:r>
            <a:r>
              <a:rPr lang="en-US" sz="28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sc</a:t>
            </a:r>
            <a:r>
              <a:rPr lang="en-US" sz="2803" u="none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a</a:t>
            </a:r>
            <a:r>
              <a:rPr lang="en-US" sz="280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to</a:t>
            </a:r>
            <a:r>
              <a:rPr lang="en-US" sz="2803" u="none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le nere, non potrebbe farle interagire. Non può prendere una scatola nera e darle in pasto l’altra.</a:t>
            </a:r>
          </a:p>
          <a:p>
            <a:pPr algn="ctr">
              <a:lnSpc>
                <a:spcPts val="3925"/>
              </a:lnSpc>
            </a:pPr>
            <a:r>
              <a:rPr lang="en-US" sz="2803" b="1" u="none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Quindi non potrebbe mai scoprire che i due programmi sono collegati.</a:t>
            </a:r>
          </a:p>
        </p:txBody>
      </p:sp>
      <p:sp>
        <p:nvSpPr>
          <p:cNvPr id="11" name="Freeform 11"/>
          <p:cNvSpPr/>
          <p:nvPr/>
        </p:nvSpPr>
        <p:spPr>
          <a:xfrm rot="-1820311">
            <a:off x="3540134" y="4984074"/>
            <a:ext cx="1511577" cy="950404"/>
          </a:xfrm>
          <a:custGeom>
            <a:avLst/>
            <a:gdLst/>
            <a:ahLst/>
            <a:cxnLst/>
            <a:rect l="l" t="t" r="r" b="b"/>
            <a:pathLst>
              <a:path w="1511577" h="950404">
                <a:moveTo>
                  <a:pt x="0" y="0"/>
                </a:moveTo>
                <a:lnTo>
                  <a:pt x="1511577" y="0"/>
                </a:lnTo>
                <a:lnTo>
                  <a:pt x="1511577" y="950404"/>
                </a:lnTo>
                <a:lnTo>
                  <a:pt x="0" y="95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1662136" y="5444726"/>
            <a:ext cx="1763346" cy="1769983"/>
          </a:xfrm>
          <a:custGeom>
            <a:avLst/>
            <a:gdLst/>
            <a:ahLst/>
            <a:cxnLst/>
            <a:rect l="l" t="t" r="r" b="b"/>
            <a:pathLst>
              <a:path w="1763346" h="1769983">
                <a:moveTo>
                  <a:pt x="0" y="0"/>
                </a:moveTo>
                <a:lnTo>
                  <a:pt x="1763345" y="0"/>
                </a:lnTo>
                <a:lnTo>
                  <a:pt x="1763345" y="1769983"/>
                </a:lnTo>
                <a:lnTo>
                  <a:pt x="0" y="17699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 rot="1587207">
            <a:off x="3558036" y="6739507"/>
            <a:ext cx="1511577" cy="950404"/>
          </a:xfrm>
          <a:custGeom>
            <a:avLst/>
            <a:gdLst/>
            <a:ahLst/>
            <a:cxnLst/>
            <a:rect l="l" t="t" r="r" b="b"/>
            <a:pathLst>
              <a:path w="1511577" h="950404">
                <a:moveTo>
                  <a:pt x="0" y="0"/>
                </a:moveTo>
                <a:lnTo>
                  <a:pt x="1511577" y="0"/>
                </a:lnTo>
                <a:lnTo>
                  <a:pt x="1511577" y="950404"/>
                </a:lnTo>
                <a:lnTo>
                  <a:pt x="0" y="95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4630734" y="7384519"/>
            <a:ext cx="4363406" cy="1341766"/>
          </a:xfrm>
          <a:custGeom>
            <a:avLst/>
            <a:gdLst/>
            <a:ahLst/>
            <a:cxnLst/>
            <a:rect l="l" t="t" r="r" b="b"/>
            <a:pathLst>
              <a:path w="4363406" h="1341766">
                <a:moveTo>
                  <a:pt x="0" y="0"/>
                </a:moveTo>
                <a:lnTo>
                  <a:pt x="4363406" y="0"/>
                </a:lnTo>
                <a:lnTo>
                  <a:pt x="4363406" y="1341766"/>
                </a:lnTo>
                <a:lnTo>
                  <a:pt x="0" y="134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5396" r="-717"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61" y="2653801"/>
            <a:ext cx="15773279" cy="7136513"/>
            <a:chOff x="0" y="0"/>
            <a:chExt cx="4154279" cy="1879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4279" cy="1879576"/>
            </a:xfrm>
            <a:custGeom>
              <a:avLst/>
              <a:gdLst/>
              <a:ahLst/>
              <a:cxnLst/>
              <a:rect l="l" t="t" r="r" b="b"/>
              <a:pathLst>
                <a:path w="4154279" h="1879576">
                  <a:moveTo>
                    <a:pt x="25032" y="0"/>
                  </a:moveTo>
                  <a:lnTo>
                    <a:pt x="4129247" y="0"/>
                  </a:lnTo>
                  <a:cubicBezTo>
                    <a:pt x="4143072" y="0"/>
                    <a:pt x="4154279" y="11207"/>
                    <a:pt x="4154279" y="25032"/>
                  </a:cubicBezTo>
                  <a:lnTo>
                    <a:pt x="4154279" y="1854544"/>
                  </a:lnTo>
                  <a:cubicBezTo>
                    <a:pt x="4154279" y="1861183"/>
                    <a:pt x="4151642" y="1867549"/>
                    <a:pt x="4146947" y="1872244"/>
                  </a:cubicBezTo>
                  <a:cubicBezTo>
                    <a:pt x="4142253" y="1876938"/>
                    <a:pt x="4135886" y="1879576"/>
                    <a:pt x="4129247" y="1879576"/>
                  </a:cubicBezTo>
                  <a:lnTo>
                    <a:pt x="25032" y="1879576"/>
                  </a:lnTo>
                  <a:cubicBezTo>
                    <a:pt x="18393" y="1879576"/>
                    <a:pt x="12026" y="1876938"/>
                    <a:pt x="7332" y="1872244"/>
                  </a:cubicBezTo>
                  <a:cubicBezTo>
                    <a:pt x="2637" y="1867549"/>
                    <a:pt x="0" y="1861183"/>
                    <a:pt x="0" y="1854544"/>
                  </a:cubicBezTo>
                  <a:lnTo>
                    <a:pt x="0" y="25032"/>
                  </a:lnTo>
                  <a:cubicBezTo>
                    <a:pt x="0" y="18393"/>
                    <a:pt x="2637" y="12026"/>
                    <a:pt x="7332" y="7332"/>
                  </a:cubicBezTo>
                  <a:cubicBezTo>
                    <a:pt x="12026" y="2637"/>
                    <a:pt x="18393" y="0"/>
                    <a:pt x="25032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54279" cy="1908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3318366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3764948" y="69605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2923802" y="489560"/>
            <a:ext cx="12809435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69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Punto cruciale dell’impossibilità</a:t>
            </a:r>
          </a:p>
        </p:txBody>
      </p:sp>
      <p:sp>
        <p:nvSpPr>
          <p:cNvPr id="8" name="Freeform 8"/>
          <p:cNvSpPr/>
          <p:nvPr/>
        </p:nvSpPr>
        <p:spPr>
          <a:xfrm>
            <a:off x="2008037" y="3635805"/>
            <a:ext cx="5291567" cy="5172506"/>
          </a:xfrm>
          <a:custGeom>
            <a:avLst/>
            <a:gdLst/>
            <a:ahLst/>
            <a:cxnLst/>
            <a:rect l="l" t="t" r="r" b="b"/>
            <a:pathLst>
              <a:path w="5291567" h="5172506">
                <a:moveTo>
                  <a:pt x="0" y="0"/>
                </a:moveTo>
                <a:lnTo>
                  <a:pt x="5291566" y="0"/>
                </a:lnTo>
                <a:lnTo>
                  <a:pt x="5291566" y="5172506"/>
                </a:lnTo>
                <a:lnTo>
                  <a:pt x="0" y="5172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7544317" y="4432159"/>
            <a:ext cx="8941589" cy="3309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Esiste quindi una proprietà che può essere appresa dal codice offuscato ma non dal comportamento osservabile (la VBB è violata).</a:t>
            </a:r>
          </a:p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</a:t>
            </a:r>
          </a:p>
          <a:p>
            <a:pPr algn="l">
              <a:lnSpc>
                <a:spcPts val="4619"/>
              </a:lnSpc>
            </a:pPr>
            <a:r>
              <a:rPr lang="en-US" sz="3299" b="1" u="sng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Questo dimostra l’impossibilità di un offuscamento perfetto.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2240049" y="2464560"/>
            <a:ext cx="15296119" cy="9013469"/>
          </a:xfrm>
          <a:custGeom>
            <a:avLst/>
            <a:gdLst/>
            <a:ahLst/>
            <a:cxnLst/>
            <a:rect l="l" t="t" r="r" b="b"/>
            <a:pathLst>
              <a:path w="15296119" h="9013469">
                <a:moveTo>
                  <a:pt x="0" y="0"/>
                </a:moveTo>
                <a:lnTo>
                  <a:pt x="15296119" y="0"/>
                </a:lnTo>
                <a:lnTo>
                  <a:pt x="15296119" y="9013469"/>
                </a:lnTo>
                <a:lnTo>
                  <a:pt x="0" y="901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744" b="-2074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2870820" y="908915"/>
            <a:ext cx="14034577" cy="86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Struttura della presentazione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15382" y="3138667"/>
            <a:ext cx="9614537" cy="478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Il problema: </a:t>
            </a:r>
            <a:r>
              <a:rPr lang="en-US" sz="3399" b="1" i="1">
                <a:solidFill>
                  <a:srgbClr val="011142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“Vulnerabilità del software”</a:t>
            </a:r>
            <a:r>
              <a:rPr lang="en-US" sz="33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.</a:t>
            </a:r>
          </a:p>
          <a:p>
            <a:pPr marL="734053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La teoria: </a:t>
            </a:r>
            <a:r>
              <a:rPr lang="en-US" sz="3399" b="1" i="1">
                <a:solidFill>
                  <a:srgbClr val="011142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“Perché l’offuscamento perfetto è impossibile?”.</a:t>
            </a:r>
          </a:p>
          <a:p>
            <a:pPr marL="734053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Lo stato dell’arte</a:t>
            </a:r>
          </a:p>
          <a:p>
            <a:pPr marL="734053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La pratica: </a:t>
            </a:r>
            <a:r>
              <a:rPr lang="en-US" sz="3399" b="1" i="1">
                <a:solidFill>
                  <a:srgbClr val="011142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“La piattaforma ObfuSee.”</a:t>
            </a:r>
          </a:p>
          <a:p>
            <a:pPr marL="734053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Conclusioni</a:t>
            </a:r>
          </a:p>
          <a:p>
            <a:pPr algn="l">
              <a:lnSpc>
                <a:spcPts val="4759"/>
              </a:lnSpc>
            </a:pPr>
            <a:endParaRPr lang="en-US" sz="3399" b="1">
              <a:solidFill>
                <a:srgbClr val="011142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56373" y="3055101"/>
            <a:ext cx="14029467" cy="6754263"/>
            <a:chOff x="0" y="0"/>
            <a:chExt cx="3695004" cy="1778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5004" cy="1778901"/>
            </a:xfrm>
            <a:custGeom>
              <a:avLst/>
              <a:gdLst/>
              <a:ahLst/>
              <a:cxnLst/>
              <a:rect l="l" t="t" r="r" b="b"/>
              <a:pathLst>
                <a:path w="3695004" h="1778901">
                  <a:moveTo>
                    <a:pt x="28143" y="0"/>
                  </a:moveTo>
                  <a:lnTo>
                    <a:pt x="3666860" y="0"/>
                  </a:lnTo>
                  <a:cubicBezTo>
                    <a:pt x="3682404" y="0"/>
                    <a:pt x="3695004" y="12600"/>
                    <a:pt x="3695004" y="28143"/>
                  </a:cubicBezTo>
                  <a:lnTo>
                    <a:pt x="3695004" y="1750757"/>
                  </a:lnTo>
                  <a:cubicBezTo>
                    <a:pt x="3695004" y="1766300"/>
                    <a:pt x="3682404" y="1778901"/>
                    <a:pt x="3666860" y="1778901"/>
                  </a:cubicBezTo>
                  <a:lnTo>
                    <a:pt x="28143" y="1778901"/>
                  </a:lnTo>
                  <a:cubicBezTo>
                    <a:pt x="12600" y="1778901"/>
                    <a:pt x="0" y="1766300"/>
                    <a:pt x="0" y="1750757"/>
                  </a:cubicBezTo>
                  <a:lnTo>
                    <a:pt x="0" y="28143"/>
                  </a:lnTo>
                  <a:cubicBezTo>
                    <a:pt x="0" y="12600"/>
                    <a:pt x="12600" y="0"/>
                    <a:pt x="28143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695004" cy="180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3318366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3764948" y="69605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3269934" y="3533343"/>
            <a:ext cx="2749837" cy="1412729"/>
          </a:xfrm>
          <a:custGeom>
            <a:avLst/>
            <a:gdLst/>
            <a:ahLst/>
            <a:cxnLst/>
            <a:rect l="l" t="t" r="r" b="b"/>
            <a:pathLst>
              <a:path w="2749837" h="1412729">
                <a:moveTo>
                  <a:pt x="0" y="0"/>
                </a:moveTo>
                <a:lnTo>
                  <a:pt x="2749837" y="0"/>
                </a:lnTo>
                <a:lnTo>
                  <a:pt x="2749837" y="1412729"/>
                </a:lnTo>
                <a:lnTo>
                  <a:pt x="0" y="141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3545906" y="6870383"/>
            <a:ext cx="2197894" cy="1950631"/>
          </a:xfrm>
          <a:custGeom>
            <a:avLst/>
            <a:gdLst/>
            <a:ahLst/>
            <a:cxnLst/>
            <a:rect l="l" t="t" r="r" b="b"/>
            <a:pathLst>
              <a:path w="2197894" h="1950631">
                <a:moveTo>
                  <a:pt x="0" y="0"/>
                </a:moveTo>
                <a:lnTo>
                  <a:pt x="2197893" y="0"/>
                </a:lnTo>
                <a:lnTo>
                  <a:pt x="2197893" y="1950630"/>
                </a:lnTo>
                <a:lnTo>
                  <a:pt x="0" y="1950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4644853" y="8029258"/>
            <a:ext cx="1600362" cy="1014230"/>
          </a:xfrm>
          <a:custGeom>
            <a:avLst/>
            <a:gdLst/>
            <a:ahLst/>
            <a:cxnLst/>
            <a:rect l="l" t="t" r="r" b="b"/>
            <a:pathLst>
              <a:path w="1600362" h="1014230">
                <a:moveTo>
                  <a:pt x="0" y="0"/>
                </a:moveTo>
                <a:lnTo>
                  <a:pt x="1600362" y="0"/>
                </a:lnTo>
                <a:lnTo>
                  <a:pt x="1600362" y="1014230"/>
                </a:lnTo>
                <a:lnTo>
                  <a:pt x="0" y="1014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7522409" y="4598800"/>
            <a:ext cx="3332245" cy="1089400"/>
            <a:chOff x="0" y="0"/>
            <a:chExt cx="877628" cy="2869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7628" cy="286920"/>
            </a:xfrm>
            <a:custGeom>
              <a:avLst/>
              <a:gdLst/>
              <a:ahLst/>
              <a:cxnLst/>
              <a:rect l="l" t="t" r="r" b="b"/>
              <a:pathLst>
                <a:path w="877628" h="286920">
                  <a:moveTo>
                    <a:pt x="118490" y="0"/>
                  </a:moveTo>
                  <a:lnTo>
                    <a:pt x="759138" y="0"/>
                  </a:lnTo>
                  <a:cubicBezTo>
                    <a:pt x="790564" y="0"/>
                    <a:pt x="820702" y="12484"/>
                    <a:pt x="842923" y="34705"/>
                  </a:cubicBezTo>
                  <a:cubicBezTo>
                    <a:pt x="865145" y="56926"/>
                    <a:pt x="877628" y="87065"/>
                    <a:pt x="877628" y="118490"/>
                  </a:cubicBezTo>
                  <a:lnTo>
                    <a:pt x="877628" y="168430"/>
                  </a:lnTo>
                  <a:cubicBezTo>
                    <a:pt x="877628" y="199856"/>
                    <a:pt x="865145" y="229994"/>
                    <a:pt x="842923" y="252215"/>
                  </a:cubicBezTo>
                  <a:cubicBezTo>
                    <a:pt x="820702" y="274436"/>
                    <a:pt x="790564" y="286920"/>
                    <a:pt x="759138" y="286920"/>
                  </a:cubicBezTo>
                  <a:lnTo>
                    <a:pt x="118490" y="286920"/>
                  </a:lnTo>
                  <a:cubicBezTo>
                    <a:pt x="87065" y="286920"/>
                    <a:pt x="56926" y="274436"/>
                    <a:pt x="34705" y="252215"/>
                  </a:cubicBezTo>
                  <a:cubicBezTo>
                    <a:pt x="12484" y="229994"/>
                    <a:pt x="0" y="199856"/>
                    <a:pt x="0" y="168430"/>
                  </a:cubicBezTo>
                  <a:lnTo>
                    <a:pt x="0" y="118490"/>
                  </a:lnTo>
                  <a:cubicBezTo>
                    <a:pt x="0" y="87065"/>
                    <a:pt x="12484" y="56926"/>
                    <a:pt x="34705" y="34705"/>
                  </a:cubicBezTo>
                  <a:cubicBezTo>
                    <a:pt x="56926" y="12484"/>
                    <a:pt x="87065" y="0"/>
                    <a:pt x="118490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77628" cy="34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11142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OBIETTIVO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0144433" y="4688677"/>
            <a:ext cx="1420443" cy="1434790"/>
          </a:xfrm>
          <a:custGeom>
            <a:avLst/>
            <a:gdLst/>
            <a:ahLst/>
            <a:cxnLst/>
            <a:rect l="l" t="t" r="r" b="b"/>
            <a:pathLst>
              <a:path w="1420443" h="1434790">
                <a:moveTo>
                  <a:pt x="0" y="0"/>
                </a:moveTo>
                <a:lnTo>
                  <a:pt x="1420443" y="0"/>
                </a:lnTo>
                <a:lnTo>
                  <a:pt x="1420443" y="1434791"/>
                </a:lnTo>
                <a:lnTo>
                  <a:pt x="0" y="14347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4" name="Group 14"/>
          <p:cNvGrpSpPr/>
          <p:nvPr/>
        </p:nvGrpSpPr>
        <p:grpSpPr>
          <a:xfrm>
            <a:off x="12321633" y="8536373"/>
            <a:ext cx="3332245" cy="1089400"/>
            <a:chOff x="0" y="0"/>
            <a:chExt cx="877628" cy="2869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7628" cy="286920"/>
            </a:xfrm>
            <a:custGeom>
              <a:avLst/>
              <a:gdLst/>
              <a:ahLst/>
              <a:cxnLst/>
              <a:rect l="l" t="t" r="r" b="b"/>
              <a:pathLst>
                <a:path w="877628" h="286920">
                  <a:moveTo>
                    <a:pt x="118490" y="0"/>
                  </a:moveTo>
                  <a:lnTo>
                    <a:pt x="759138" y="0"/>
                  </a:lnTo>
                  <a:cubicBezTo>
                    <a:pt x="790564" y="0"/>
                    <a:pt x="820702" y="12484"/>
                    <a:pt x="842923" y="34705"/>
                  </a:cubicBezTo>
                  <a:cubicBezTo>
                    <a:pt x="865145" y="56926"/>
                    <a:pt x="877628" y="87065"/>
                    <a:pt x="877628" y="118490"/>
                  </a:cubicBezTo>
                  <a:lnTo>
                    <a:pt x="877628" y="168430"/>
                  </a:lnTo>
                  <a:cubicBezTo>
                    <a:pt x="877628" y="199856"/>
                    <a:pt x="865145" y="229994"/>
                    <a:pt x="842923" y="252215"/>
                  </a:cubicBezTo>
                  <a:cubicBezTo>
                    <a:pt x="820702" y="274436"/>
                    <a:pt x="790564" y="286920"/>
                    <a:pt x="759138" y="286920"/>
                  </a:cubicBezTo>
                  <a:lnTo>
                    <a:pt x="118490" y="286920"/>
                  </a:lnTo>
                  <a:cubicBezTo>
                    <a:pt x="87065" y="286920"/>
                    <a:pt x="56926" y="274436"/>
                    <a:pt x="34705" y="252215"/>
                  </a:cubicBezTo>
                  <a:cubicBezTo>
                    <a:pt x="12484" y="229994"/>
                    <a:pt x="0" y="199856"/>
                    <a:pt x="0" y="168430"/>
                  </a:cubicBezTo>
                  <a:lnTo>
                    <a:pt x="0" y="118490"/>
                  </a:lnTo>
                  <a:cubicBezTo>
                    <a:pt x="0" y="87065"/>
                    <a:pt x="12484" y="56926"/>
                    <a:pt x="34705" y="34705"/>
                  </a:cubicBezTo>
                  <a:cubicBezTo>
                    <a:pt x="56926" y="12484"/>
                    <a:pt x="87065" y="0"/>
                    <a:pt x="118490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77628" cy="34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11142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STRATEGIA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2569896" y="5406072"/>
            <a:ext cx="4149914" cy="1026161"/>
          </a:xfrm>
          <a:custGeom>
            <a:avLst/>
            <a:gdLst/>
            <a:ahLst/>
            <a:cxnLst/>
            <a:rect l="l" t="t" r="r" b="b"/>
            <a:pathLst>
              <a:path w="4149914" h="1026161">
                <a:moveTo>
                  <a:pt x="0" y="0"/>
                </a:moveTo>
                <a:lnTo>
                  <a:pt x="4149914" y="0"/>
                </a:lnTo>
                <a:lnTo>
                  <a:pt x="4149914" y="1026161"/>
                </a:lnTo>
                <a:lnTo>
                  <a:pt x="0" y="1026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2494210" y="8977313"/>
            <a:ext cx="4149914" cy="1026161"/>
          </a:xfrm>
          <a:custGeom>
            <a:avLst/>
            <a:gdLst/>
            <a:ahLst/>
            <a:cxnLst/>
            <a:rect l="l" t="t" r="r" b="b"/>
            <a:pathLst>
              <a:path w="4149914" h="1026161">
                <a:moveTo>
                  <a:pt x="0" y="0"/>
                </a:moveTo>
                <a:lnTo>
                  <a:pt x="4149915" y="0"/>
                </a:lnTo>
                <a:lnTo>
                  <a:pt x="4149915" y="1026160"/>
                </a:lnTo>
                <a:lnTo>
                  <a:pt x="0" y="10261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>
            <a:off x="7113575" y="6588716"/>
            <a:ext cx="4149914" cy="1026161"/>
          </a:xfrm>
          <a:custGeom>
            <a:avLst/>
            <a:gdLst/>
            <a:ahLst/>
            <a:cxnLst/>
            <a:rect l="l" t="t" r="r" b="b"/>
            <a:pathLst>
              <a:path w="4149914" h="1026161">
                <a:moveTo>
                  <a:pt x="0" y="0"/>
                </a:moveTo>
                <a:lnTo>
                  <a:pt x="4149914" y="0"/>
                </a:lnTo>
                <a:lnTo>
                  <a:pt x="4149914" y="1026161"/>
                </a:lnTo>
                <a:lnTo>
                  <a:pt x="0" y="1026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>
            <a:off x="11345688" y="7101797"/>
            <a:ext cx="1951888" cy="1800617"/>
          </a:xfrm>
          <a:custGeom>
            <a:avLst/>
            <a:gdLst/>
            <a:ahLst/>
            <a:cxnLst/>
            <a:rect l="l" t="t" r="r" b="b"/>
            <a:pathLst>
              <a:path w="1951888" h="1800617">
                <a:moveTo>
                  <a:pt x="0" y="0"/>
                </a:moveTo>
                <a:lnTo>
                  <a:pt x="1951889" y="0"/>
                </a:lnTo>
                <a:lnTo>
                  <a:pt x="1951889" y="1800616"/>
                </a:lnTo>
                <a:lnTo>
                  <a:pt x="0" y="1800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>
            <a:off x="11912798" y="5655266"/>
            <a:ext cx="4149914" cy="1026161"/>
          </a:xfrm>
          <a:custGeom>
            <a:avLst/>
            <a:gdLst/>
            <a:ahLst/>
            <a:cxnLst/>
            <a:rect l="l" t="t" r="r" b="b"/>
            <a:pathLst>
              <a:path w="4149914" h="1026161">
                <a:moveTo>
                  <a:pt x="0" y="0"/>
                </a:moveTo>
                <a:lnTo>
                  <a:pt x="4149914" y="0"/>
                </a:lnTo>
                <a:lnTo>
                  <a:pt x="4149914" y="1026161"/>
                </a:lnTo>
                <a:lnTo>
                  <a:pt x="0" y="1026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2" name="TextBox 22"/>
          <p:cNvSpPr txBox="1"/>
          <p:nvPr/>
        </p:nvSpPr>
        <p:spPr>
          <a:xfrm>
            <a:off x="4689385" y="1053559"/>
            <a:ext cx="8998295" cy="166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</a:pPr>
            <a:r>
              <a:rPr lang="en-US" sz="7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Le Implicazioni Reali della Prova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7696" y="5348922"/>
            <a:ext cx="4314313" cy="106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Non fortezze INVIOLABILI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29812" y="9201150"/>
            <a:ext cx="4314313" cy="52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difese COSTOSE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31375" y="6605227"/>
            <a:ext cx="4314313" cy="106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RESILIENZA PRATICA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30599" y="5598116"/>
            <a:ext cx="4314313" cy="106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DIFESA STRATIFICATA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646811" y="3211087"/>
            <a:ext cx="3055198" cy="1932413"/>
          </a:xfrm>
          <a:custGeom>
            <a:avLst/>
            <a:gdLst/>
            <a:ahLst/>
            <a:cxnLst/>
            <a:rect l="l" t="t" r="r" b="b"/>
            <a:pathLst>
              <a:path w="3055198" h="1932413">
                <a:moveTo>
                  <a:pt x="0" y="0"/>
                </a:moveTo>
                <a:lnTo>
                  <a:pt x="3055198" y="0"/>
                </a:lnTo>
                <a:lnTo>
                  <a:pt x="3055198" y="1932413"/>
                </a:lnTo>
                <a:lnTo>
                  <a:pt x="0" y="1932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9793975" y="3451303"/>
            <a:ext cx="2442171" cy="1451982"/>
          </a:xfrm>
          <a:custGeom>
            <a:avLst/>
            <a:gdLst/>
            <a:ahLst/>
            <a:cxnLst/>
            <a:rect l="l" t="t" r="r" b="b"/>
            <a:pathLst>
              <a:path w="2442171" h="1451982">
                <a:moveTo>
                  <a:pt x="0" y="0"/>
                </a:moveTo>
                <a:lnTo>
                  <a:pt x="2442171" y="0"/>
                </a:lnTo>
                <a:lnTo>
                  <a:pt x="2442171" y="1451981"/>
                </a:lnTo>
                <a:lnTo>
                  <a:pt x="0" y="1451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5389869" y="5532108"/>
            <a:ext cx="2357782" cy="2786153"/>
          </a:xfrm>
          <a:custGeom>
            <a:avLst/>
            <a:gdLst/>
            <a:ahLst/>
            <a:cxnLst/>
            <a:rect l="l" t="t" r="r" b="b"/>
            <a:pathLst>
              <a:path w="2357782" h="2786153">
                <a:moveTo>
                  <a:pt x="0" y="0"/>
                </a:moveTo>
                <a:lnTo>
                  <a:pt x="2357782" y="0"/>
                </a:lnTo>
                <a:lnTo>
                  <a:pt x="2357782" y="2786153"/>
                </a:lnTo>
                <a:lnTo>
                  <a:pt x="0" y="27861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6116809" y="1125911"/>
            <a:ext cx="6974113" cy="86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Stato dell’Arte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93520" y="3634368"/>
            <a:ext cx="5150480" cy="113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Offuscatori moderni: Khaos, ERIC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83846" y="3634368"/>
            <a:ext cx="5150480" cy="113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Approccio ibrido: più tecniche combinate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47651" y="6868034"/>
            <a:ext cx="5150480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Analisi troppo costosa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9089" y="2640328"/>
            <a:ext cx="10998225" cy="6085958"/>
            <a:chOff x="0" y="0"/>
            <a:chExt cx="2896652" cy="16028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6652" cy="1602886"/>
            </a:xfrm>
            <a:custGeom>
              <a:avLst/>
              <a:gdLst/>
              <a:ahLst/>
              <a:cxnLst/>
              <a:rect l="l" t="t" r="r" b="b"/>
              <a:pathLst>
                <a:path w="2896652" h="1602886">
                  <a:moveTo>
                    <a:pt x="35900" y="0"/>
                  </a:moveTo>
                  <a:lnTo>
                    <a:pt x="2860752" y="0"/>
                  </a:lnTo>
                  <a:cubicBezTo>
                    <a:pt x="2870273" y="0"/>
                    <a:pt x="2879404" y="3782"/>
                    <a:pt x="2886137" y="10515"/>
                  </a:cubicBezTo>
                  <a:cubicBezTo>
                    <a:pt x="2892870" y="17247"/>
                    <a:pt x="2896652" y="26379"/>
                    <a:pt x="2896652" y="35900"/>
                  </a:cubicBezTo>
                  <a:lnTo>
                    <a:pt x="2896652" y="1566986"/>
                  </a:lnTo>
                  <a:cubicBezTo>
                    <a:pt x="2896652" y="1576507"/>
                    <a:pt x="2892870" y="1585638"/>
                    <a:pt x="2886137" y="1592371"/>
                  </a:cubicBezTo>
                  <a:cubicBezTo>
                    <a:pt x="2879404" y="1599104"/>
                    <a:pt x="2870273" y="1602886"/>
                    <a:pt x="2860752" y="1602886"/>
                  </a:cubicBezTo>
                  <a:lnTo>
                    <a:pt x="35900" y="1602886"/>
                  </a:lnTo>
                  <a:cubicBezTo>
                    <a:pt x="16073" y="1602886"/>
                    <a:pt x="0" y="1586813"/>
                    <a:pt x="0" y="1566986"/>
                  </a:cubicBezTo>
                  <a:lnTo>
                    <a:pt x="0" y="35900"/>
                  </a:lnTo>
                  <a:cubicBezTo>
                    <a:pt x="0" y="16073"/>
                    <a:pt x="16073" y="0"/>
                    <a:pt x="35900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96652" cy="1631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3318366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3764948" y="69605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5390928" y="4536214"/>
            <a:ext cx="3386437" cy="1656276"/>
          </a:xfrm>
          <a:custGeom>
            <a:avLst/>
            <a:gdLst/>
            <a:ahLst/>
            <a:cxnLst/>
            <a:rect l="l" t="t" r="r" b="b"/>
            <a:pathLst>
              <a:path w="3386437" h="1656276">
                <a:moveTo>
                  <a:pt x="0" y="0"/>
                </a:moveTo>
                <a:lnTo>
                  <a:pt x="3386437" y="0"/>
                </a:lnTo>
                <a:lnTo>
                  <a:pt x="3386437" y="1656275"/>
                </a:lnTo>
                <a:lnTo>
                  <a:pt x="0" y="1656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6527812" y="4881915"/>
            <a:ext cx="6531742" cy="801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ObfuSee</a:t>
            </a:r>
          </a:p>
        </p:txBody>
      </p:sp>
      <p:sp>
        <p:nvSpPr>
          <p:cNvPr id="9" name="Freeform 9"/>
          <p:cNvSpPr/>
          <p:nvPr/>
        </p:nvSpPr>
        <p:spPr>
          <a:xfrm>
            <a:off x="8365652" y="4063889"/>
            <a:ext cx="3386437" cy="1656276"/>
          </a:xfrm>
          <a:custGeom>
            <a:avLst/>
            <a:gdLst/>
            <a:ahLst/>
            <a:cxnLst/>
            <a:rect l="l" t="t" r="r" b="b"/>
            <a:pathLst>
              <a:path w="3386437" h="1656276">
                <a:moveTo>
                  <a:pt x="0" y="0"/>
                </a:moveTo>
                <a:lnTo>
                  <a:pt x="3386438" y="0"/>
                </a:lnTo>
                <a:lnTo>
                  <a:pt x="3386438" y="1656276"/>
                </a:lnTo>
                <a:lnTo>
                  <a:pt x="0" y="1656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3189921">
            <a:off x="4006368" y="4958745"/>
            <a:ext cx="851154" cy="2544211"/>
          </a:xfrm>
          <a:custGeom>
            <a:avLst/>
            <a:gdLst/>
            <a:ahLst/>
            <a:cxnLst/>
            <a:rect l="l" t="t" r="r" b="b"/>
            <a:pathLst>
              <a:path w="851154" h="2544211">
                <a:moveTo>
                  <a:pt x="0" y="0"/>
                </a:moveTo>
                <a:lnTo>
                  <a:pt x="851154" y="0"/>
                </a:lnTo>
                <a:lnTo>
                  <a:pt x="851154" y="2544211"/>
                </a:lnTo>
                <a:lnTo>
                  <a:pt x="0" y="2544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-2519388" flipH="1">
            <a:off x="11747049" y="4831780"/>
            <a:ext cx="851154" cy="2544211"/>
          </a:xfrm>
          <a:custGeom>
            <a:avLst/>
            <a:gdLst/>
            <a:ahLst/>
            <a:cxnLst/>
            <a:rect l="l" t="t" r="r" b="b"/>
            <a:pathLst>
              <a:path w="851154" h="2544211">
                <a:moveTo>
                  <a:pt x="851154" y="0"/>
                </a:moveTo>
                <a:lnTo>
                  <a:pt x="0" y="0"/>
                </a:lnTo>
                <a:lnTo>
                  <a:pt x="0" y="2544211"/>
                </a:lnTo>
                <a:lnTo>
                  <a:pt x="851154" y="2544211"/>
                </a:lnTo>
                <a:lnTo>
                  <a:pt x="8511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10058871" y="2997133"/>
            <a:ext cx="2082300" cy="1894893"/>
          </a:xfrm>
          <a:custGeom>
            <a:avLst/>
            <a:gdLst/>
            <a:ahLst/>
            <a:cxnLst/>
            <a:rect l="l" t="t" r="r" b="b"/>
            <a:pathLst>
              <a:path w="2082300" h="1894893">
                <a:moveTo>
                  <a:pt x="0" y="0"/>
                </a:moveTo>
                <a:lnTo>
                  <a:pt x="2082300" y="0"/>
                </a:lnTo>
                <a:lnTo>
                  <a:pt x="2082300" y="1894894"/>
                </a:lnTo>
                <a:lnTo>
                  <a:pt x="0" y="1894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3693660" y="3415404"/>
            <a:ext cx="3394535" cy="1476623"/>
          </a:xfrm>
          <a:custGeom>
            <a:avLst/>
            <a:gdLst/>
            <a:ahLst/>
            <a:cxnLst/>
            <a:rect l="l" t="t" r="r" b="b"/>
            <a:pathLst>
              <a:path w="3394535" h="1476623">
                <a:moveTo>
                  <a:pt x="0" y="0"/>
                </a:moveTo>
                <a:lnTo>
                  <a:pt x="3394535" y="0"/>
                </a:lnTo>
                <a:lnTo>
                  <a:pt x="3394535" y="1476623"/>
                </a:lnTo>
                <a:lnTo>
                  <a:pt x="0" y="14766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TextBox 14"/>
          <p:cNvSpPr txBox="1"/>
          <p:nvPr/>
        </p:nvSpPr>
        <p:spPr>
          <a:xfrm>
            <a:off x="3463612" y="7276956"/>
            <a:ext cx="324032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Offuscamento del codice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83776" y="909411"/>
            <a:ext cx="8681172" cy="86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Il mio contributo: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2151" y="7276956"/>
            <a:ext cx="456261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Vedere ed esplorare in modo interattivo i cambiamenti.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8669" y="604023"/>
            <a:ext cx="9642732" cy="86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Strumenti utilizzati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>
            <a:off x="-2118122" y="102870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539478" y="2444780"/>
            <a:ext cx="6149160" cy="3074580"/>
          </a:xfrm>
          <a:custGeom>
            <a:avLst/>
            <a:gdLst/>
            <a:ahLst/>
            <a:cxnLst/>
            <a:rect l="l" t="t" r="r" b="b"/>
            <a:pathLst>
              <a:path w="6149160" h="3074580">
                <a:moveTo>
                  <a:pt x="0" y="0"/>
                </a:moveTo>
                <a:lnTo>
                  <a:pt x="6149160" y="0"/>
                </a:lnTo>
                <a:lnTo>
                  <a:pt x="6149160" y="3074580"/>
                </a:lnTo>
                <a:lnTo>
                  <a:pt x="0" y="3074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0127674" y="2556113"/>
            <a:ext cx="5926495" cy="2963248"/>
          </a:xfrm>
          <a:custGeom>
            <a:avLst/>
            <a:gdLst/>
            <a:ahLst/>
            <a:cxnLst/>
            <a:rect l="l" t="t" r="r" b="b"/>
            <a:pathLst>
              <a:path w="5926495" h="2963248">
                <a:moveTo>
                  <a:pt x="0" y="0"/>
                </a:moveTo>
                <a:lnTo>
                  <a:pt x="5926495" y="0"/>
                </a:lnTo>
                <a:lnTo>
                  <a:pt x="5926495" y="2963247"/>
                </a:lnTo>
                <a:lnTo>
                  <a:pt x="0" y="2963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5944575" y="6008172"/>
            <a:ext cx="6010441" cy="3333290"/>
          </a:xfrm>
          <a:custGeom>
            <a:avLst/>
            <a:gdLst/>
            <a:ahLst/>
            <a:cxnLst/>
            <a:rect l="l" t="t" r="r" b="b"/>
            <a:pathLst>
              <a:path w="6010441" h="3333290">
                <a:moveTo>
                  <a:pt x="0" y="0"/>
                </a:moveTo>
                <a:lnTo>
                  <a:pt x="6010441" y="0"/>
                </a:lnTo>
                <a:lnTo>
                  <a:pt x="6010441" y="3333291"/>
                </a:lnTo>
                <a:lnTo>
                  <a:pt x="0" y="3333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15975" y="1219200"/>
            <a:ext cx="7088850" cy="86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ObfuSee ??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20033" y="1219200"/>
            <a:ext cx="6807762" cy="86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Come funziona 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>
            <a:off x="-2141990" y="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403363" y="2353983"/>
            <a:ext cx="17585350" cy="673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492149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73180" y="2135515"/>
            <a:ext cx="7754997" cy="5615687"/>
          </a:xfrm>
          <a:custGeom>
            <a:avLst/>
            <a:gdLst/>
            <a:ahLst/>
            <a:cxnLst/>
            <a:rect l="l" t="t" r="r" b="b"/>
            <a:pathLst>
              <a:path w="7754997" h="5615687">
                <a:moveTo>
                  <a:pt x="0" y="0"/>
                </a:moveTo>
                <a:lnTo>
                  <a:pt x="7754997" y="0"/>
                </a:lnTo>
                <a:lnTo>
                  <a:pt x="7754997" y="5615687"/>
                </a:lnTo>
                <a:lnTo>
                  <a:pt x="0" y="561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219644" y="5616268"/>
            <a:ext cx="5656258" cy="2766425"/>
          </a:xfrm>
          <a:custGeom>
            <a:avLst/>
            <a:gdLst/>
            <a:ahLst/>
            <a:cxnLst/>
            <a:rect l="l" t="t" r="r" b="b"/>
            <a:pathLst>
              <a:path w="5656258" h="2766425">
                <a:moveTo>
                  <a:pt x="0" y="0"/>
                </a:moveTo>
                <a:lnTo>
                  <a:pt x="5656259" y="0"/>
                </a:lnTo>
                <a:lnTo>
                  <a:pt x="5656259" y="2766425"/>
                </a:lnTo>
                <a:lnTo>
                  <a:pt x="0" y="2766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9521254" y="2711775"/>
            <a:ext cx="8074573" cy="4863449"/>
          </a:xfrm>
          <a:custGeom>
            <a:avLst/>
            <a:gdLst/>
            <a:ahLst/>
            <a:cxnLst/>
            <a:rect l="l" t="t" r="r" b="b"/>
            <a:pathLst>
              <a:path w="8074573" h="4863449">
                <a:moveTo>
                  <a:pt x="0" y="0"/>
                </a:moveTo>
                <a:lnTo>
                  <a:pt x="8074573" y="0"/>
                </a:lnTo>
                <a:lnTo>
                  <a:pt x="8074573" y="4863450"/>
                </a:lnTo>
                <a:lnTo>
                  <a:pt x="0" y="4863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829" t="-12618" r="-56114" b="-5043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5515717" y="2834383"/>
            <a:ext cx="2080109" cy="1017362"/>
          </a:xfrm>
          <a:custGeom>
            <a:avLst/>
            <a:gdLst/>
            <a:ahLst/>
            <a:cxnLst/>
            <a:rect l="l" t="t" r="r" b="b"/>
            <a:pathLst>
              <a:path w="2080109" h="1017362">
                <a:moveTo>
                  <a:pt x="0" y="0"/>
                </a:moveTo>
                <a:lnTo>
                  <a:pt x="2080110" y="0"/>
                </a:lnTo>
                <a:lnTo>
                  <a:pt x="2080110" y="1017362"/>
                </a:lnTo>
                <a:lnTo>
                  <a:pt x="0" y="1017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4883739" y="3851745"/>
            <a:ext cx="1880524" cy="1398640"/>
          </a:xfrm>
          <a:custGeom>
            <a:avLst/>
            <a:gdLst/>
            <a:ahLst/>
            <a:cxnLst/>
            <a:rect l="l" t="t" r="r" b="b"/>
            <a:pathLst>
              <a:path w="1880524" h="1398640">
                <a:moveTo>
                  <a:pt x="0" y="0"/>
                </a:moveTo>
                <a:lnTo>
                  <a:pt x="1880524" y="0"/>
                </a:lnTo>
                <a:lnTo>
                  <a:pt x="1880524" y="1398640"/>
                </a:lnTo>
                <a:lnTo>
                  <a:pt x="0" y="13986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9144000" y="761286"/>
            <a:ext cx="7088850" cy="86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Avanzate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50232" y="726702"/>
            <a:ext cx="7088850" cy="86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Tecniche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803790" y="481266"/>
            <a:ext cx="6931193" cy="80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Esempio Pratico :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2045814" y="794672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431543" y="2524478"/>
            <a:ext cx="4191996" cy="6284970"/>
          </a:xfrm>
          <a:custGeom>
            <a:avLst/>
            <a:gdLst/>
            <a:ahLst/>
            <a:cxnLst/>
            <a:rect l="l" t="t" r="r" b="b"/>
            <a:pathLst>
              <a:path w="4191996" h="6284970">
                <a:moveTo>
                  <a:pt x="0" y="0"/>
                </a:moveTo>
                <a:lnTo>
                  <a:pt x="4191996" y="0"/>
                </a:lnTo>
                <a:lnTo>
                  <a:pt x="4191996" y="6284970"/>
                </a:lnTo>
                <a:lnTo>
                  <a:pt x="0" y="6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655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0699797" y="2340052"/>
            <a:ext cx="4168307" cy="6376322"/>
          </a:xfrm>
          <a:custGeom>
            <a:avLst/>
            <a:gdLst/>
            <a:ahLst/>
            <a:cxnLst/>
            <a:rect l="l" t="t" r="r" b="b"/>
            <a:pathLst>
              <a:path w="4168307" h="6376322">
                <a:moveTo>
                  <a:pt x="0" y="0"/>
                </a:moveTo>
                <a:lnTo>
                  <a:pt x="4168307" y="0"/>
                </a:lnTo>
                <a:lnTo>
                  <a:pt x="4168307" y="6376322"/>
                </a:lnTo>
                <a:lnTo>
                  <a:pt x="0" y="6376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089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4868104" y="2322684"/>
            <a:ext cx="3085949" cy="6411058"/>
          </a:xfrm>
          <a:custGeom>
            <a:avLst/>
            <a:gdLst/>
            <a:ahLst/>
            <a:cxnLst/>
            <a:rect l="l" t="t" r="r" b="b"/>
            <a:pathLst>
              <a:path w="3085949" h="6411058">
                <a:moveTo>
                  <a:pt x="0" y="0"/>
                </a:moveTo>
                <a:lnTo>
                  <a:pt x="3085948" y="0"/>
                </a:lnTo>
                <a:lnTo>
                  <a:pt x="3085948" y="6411058"/>
                </a:lnTo>
                <a:lnTo>
                  <a:pt x="0" y="6411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5521136" y="2675603"/>
            <a:ext cx="5178661" cy="5495430"/>
          </a:xfrm>
          <a:custGeom>
            <a:avLst/>
            <a:gdLst/>
            <a:ahLst/>
            <a:cxnLst/>
            <a:rect l="l" t="t" r="r" b="b"/>
            <a:pathLst>
              <a:path w="5178661" h="5495430">
                <a:moveTo>
                  <a:pt x="0" y="0"/>
                </a:moveTo>
                <a:lnTo>
                  <a:pt x="5178661" y="0"/>
                </a:lnTo>
                <a:lnTo>
                  <a:pt x="5178661" y="5495430"/>
                </a:lnTo>
                <a:lnTo>
                  <a:pt x="0" y="5495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47821" b="-143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8734983" y="481266"/>
            <a:ext cx="8711878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Calcolatrice in 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950" y="1650077"/>
            <a:ext cx="7584236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Calcolatrice Originale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16223" y="1650077"/>
            <a:ext cx="7584236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Calcolatrice Offuscata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61698" y="1526496"/>
            <a:ext cx="7088850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ObfuSee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58365" y="1526794"/>
            <a:ext cx="9091357" cy="80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Come è stato testato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728323" y="3191395"/>
            <a:ext cx="6937510" cy="4688592"/>
          </a:xfrm>
          <a:custGeom>
            <a:avLst/>
            <a:gdLst/>
            <a:ahLst/>
            <a:cxnLst/>
            <a:rect l="l" t="t" r="r" b="b"/>
            <a:pathLst>
              <a:path w="6937510" h="4688592">
                <a:moveTo>
                  <a:pt x="0" y="0"/>
                </a:moveTo>
                <a:lnTo>
                  <a:pt x="6937510" y="0"/>
                </a:lnTo>
                <a:lnTo>
                  <a:pt x="6937510" y="4688592"/>
                </a:lnTo>
                <a:lnTo>
                  <a:pt x="0" y="468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8948445" y="4318556"/>
            <a:ext cx="11210630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1.Il debugging, cioè l’analisi passo passo</a:t>
            </a:r>
          </a:p>
          <a:p>
            <a:pPr algn="l">
              <a:lnSpc>
                <a:spcPts val="4059"/>
              </a:lnSpc>
            </a:pPr>
            <a:endParaRPr lang="en-US" sz="28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07386" y="715293"/>
            <a:ext cx="7088850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ObfuSee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39928" y="670062"/>
            <a:ext cx="9091357" cy="80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Come è stato testato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>
            <a:off x="-2003643" y="1097944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697438" y="2495348"/>
            <a:ext cx="6375344" cy="1674947"/>
          </a:xfrm>
          <a:custGeom>
            <a:avLst/>
            <a:gdLst/>
            <a:ahLst/>
            <a:cxnLst/>
            <a:rect l="l" t="t" r="r" b="b"/>
            <a:pathLst>
              <a:path w="6375344" h="1674947">
                <a:moveTo>
                  <a:pt x="0" y="0"/>
                </a:moveTo>
                <a:lnTo>
                  <a:pt x="6375344" y="0"/>
                </a:lnTo>
                <a:lnTo>
                  <a:pt x="6375344" y="1674947"/>
                </a:lnTo>
                <a:lnTo>
                  <a:pt x="0" y="1674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3970" b="-317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3885110" y="5143500"/>
            <a:ext cx="4925283" cy="5081641"/>
          </a:xfrm>
          <a:custGeom>
            <a:avLst/>
            <a:gdLst/>
            <a:ahLst/>
            <a:cxnLst/>
            <a:rect l="l" t="t" r="r" b="b"/>
            <a:pathLst>
              <a:path w="4925283" h="5081641">
                <a:moveTo>
                  <a:pt x="0" y="0"/>
                </a:moveTo>
                <a:lnTo>
                  <a:pt x="4925283" y="0"/>
                </a:lnTo>
                <a:lnTo>
                  <a:pt x="4925283" y="5081641"/>
                </a:lnTo>
                <a:lnTo>
                  <a:pt x="0" y="5081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9437819" y="5189107"/>
            <a:ext cx="5023808" cy="4990427"/>
          </a:xfrm>
          <a:custGeom>
            <a:avLst/>
            <a:gdLst/>
            <a:ahLst/>
            <a:cxnLst/>
            <a:rect l="l" t="t" r="r" b="b"/>
            <a:pathLst>
              <a:path w="5023808" h="4990427">
                <a:moveTo>
                  <a:pt x="0" y="0"/>
                </a:moveTo>
                <a:lnTo>
                  <a:pt x="5023807" y="0"/>
                </a:lnTo>
                <a:lnTo>
                  <a:pt x="5023807" y="4990427"/>
                </a:lnTo>
                <a:lnTo>
                  <a:pt x="0" y="49904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7485607" y="2125595"/>
            <a:ext cx="11210630" cy="204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endParaRPr/>
          </a:p>
          <a:p>
            <a:pPr algn="l">
              <a:lnSpc>
                <a:spcPts val="2800"/>
              </a:lnSpc>
            </a:pPr>
            <a:endParaRPr/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3.L’uso di strumenti automatici come strings, che cercano informazioni sensibili direttamente nel binario.</a:t>
            </a:r>
          </a:p>
          <a:p>
            <a:pPr algn="l">
              <a:lnSpc>
                <a:spcPts val="2800"/>
              </a:lnSpc>
            </a:pPr>
            <a:endParaRPr lang="en-US" sz="27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18116" y="4458460"/>
            <a:ext cx="385927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Estratto del file originale.txt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0087" y="4458460"/>
            <a:ext cx="385927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Estratto del file offuscata.txt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926" y="2361782"/>
            <a:ext cx="17030093" cy="7611258"/>
            <a:chOff x="0" y="0"/>
            <a:chExt cx="4485292" cy="200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85292" cy="2004611"/>
            </a:xfrm>
            <a:custGeom>
              <a:avLst/>
              <a:gdLst/>
              <a:ahLst/>
              <a:cxnLst/>
              <a:rect l="l" t="t" r="r" b="b"/>
              <a:pathLst>
                <a:path w="4485292" h="2004611">
                  <a:moveTo>
                    <a:pt x="23185" y="0"/>
                  </a:moveTo>
                  <a:lnTo>
                    <a:pt x="4462107" y="0"/>
                  </a:lnTo>
                  <a:cubicBezTo>
                    <a:pt x="4468256" y="0"/>
                    <a:pt x="4474154" y="2443"/>
                    <a:pt x="4478501" y="6791"/>
                  </a:cubicBezTo>
                  <a:cubicBezTo>
                    <a:pt x="4482850" y="11139"/>
                    <a:pt x="4485292" y="17036"/>
                    <a:pt x="4485292" y="23185"/>
                  </a:cubicBezTo>
                  <a:lnTo>
                    <a:pt x="4485292" y="1981427"/>
                  </a:lnTo>
                  <a:cubicBezTo>
                    <a:pt x="4485292" y="1987575"/>
                    <a:pt x="4482850" y="1993473"/>
                    <a:pt x="4478501" y="1997820"/>
                  </a:cubicBezTo>
                  <a:cubicBezTo>
                    <a:pt x="4474154" y="2002168"/>
                    <a:pt x="4468256" y="2004611"/>
                    <a:pt x="4462107" y="2004611"/>
                  </a:cubicBezTo>
                  <a:lnTo>
                    <a:pt x="23185" y="2004611"/>
                  </a:lnTo>
                  <a:cubicBezTo>
                    <a:pt x="17036" y="2004611"/>
                    <a:pt x="11139" y="2002168"/>
                    <a:pt x="6791" y="1997820"/>
                  </a:cubicBezTo>
                  <a:cubicBezTo>
                    <a:pt x="2443" y="1993473"/>
                    <a:pt x="0" y="1987575"/>
                    <a:pt x="0" y="1981427"/>
                  </a:cubicBezTo>
                  <a:lnTo>
                    <a:pt x="0" y="23185"/>
                  </a:lnTo>
                  <a:cubicBezTo>
                    <a:pt x="0" y="17036"/>
                    <a:pt x="2443" y="11139"/>
                    <a:pt x="6791" y="6791"/>
                  </a:cubicBezTo>
                  <a:cubicBezTo>
                    <a:pt x="11139" y="2443"/>
                    <a:pt x="17036" y="0"/>
                    <a:pt x="23185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485292" cy="2033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3318366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flipH="1">
            <a:off x="13764948" y="69605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2415339" y="1968785"/>
            <a:ext cx="2699217" cy="2675599"/>
          </a:xfrm>
          <a:custGeom>
            <a:avLst/>
            <a:gdLst/>
            <a:ahLst/>
            <a:cxnLst/>
            <a:rect l="l" t="t" r="r" b="b"/>
            <a:pathLst>
              <a:path w="2699217" h="2675599">
                <a:moveTo>
                  <a:pt x="0" y="0"/>
                </a:moveTo>
                <a:lnTo>
                  <a:pt x="2699218" y="0"/>
                </a:lnTo>
                <a:lnTo>
                  <a:pt x="2699218" y="2675600"/>
                </a:lnTo>
                <a:lnTo>
                  <a:pt x="0" y="2675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2473937" y="2361782"/>
            <a:ext cx="2825297" cy="2007313"/>
          </a:xfrm>
          <a:custGeom>
            <a:avLst/>
            <a:gdLst/>
            <a:ahLst/>
            <a:cxnLst/>
            <a:rect l="l" t="t" r="r" b="b"/>
            <a:pathLst>
              <a:path w="2825297" h="2007313">
                <a:moveTo>
                  <a:pt x="0" y="0"/>
                </a:moveTo>
                <a:lnTo>
                  <a:pt x="2825297" y="0"/>
                </a:lnTo>
                <a:lnTo>
                  <a:pt x="2825297" y="2007313"/>
                </a:lnTo>
                <a:lnTo>
                  <a:pt x="0" y="20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2898423" y="4644385"/>
            <a:ext cx="1976324" cy="1947577"/>
          </a:xfrm>
          <a:custGeom>
            <a:avLst/>
            <a:gdLst/>
            <a:ahLst/>
            <a:cxnLst/>
            <a:rect l="l" t="t" r="r" b="b"/>
            <a:pathLst>
              <a:path w="1976324" h="1947577">
                <a:moveTo>
                  <a:pt x="0" y="0"/>
                </a:moveTo>
                <a:lnTo>
                  <a:pt x="1976324" y="0"/>
                </a:lnTo>
                <a:lnTo>
                  <a:pt x="1976324" y="1947577"/>
                </a:lnTo>
                <a:lnTo>
                  <a:pt x="0" y="1947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1978871" y="7192037"/>
            <a:ext cx="3815428" cy="2071521"/>
          </a:xfrm>
          <a:custGeom>
            <a:avLst/>
            <a:gdLst/>
            <a:ahLst/>
            <a:cxnLst/>
            <a:rect l="l" t="t" r="r" b="b"/>
            <a:pathLst>
              <a:path w="3815428" h="2071521">
                <a:moveTo>
                  <a:pt x="0" y="0"/>
                </a:moveTo>
                <a:lnTo>
                  <a:pt x="3815429" y="0"/>
                </a:lnTo>
                <a:lnTo>
                  <a:pt x="3815429" y="2071521"/>
                </a:lnTo>
                <a:lnTo>
                  <a:pt x="0" y="2071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85" b="-214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487722" y="3249435"/>
            <a:ext cx="9525527" cy="615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ctr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L’offuscamento perfetto non esiste</a:t>
            </a:r>
          </a:p>
          <a:p>
            <a:pPr algn="ctr">
              <a:lnSpc>
                <a:spcPts val="4479"/>
              </a:lnSpc>
            </a:pPr>
            <a:endParaRPr lang="en-US" sz="31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ctr">
              <a:lnSpc>
                <a:spcPts val="4479"/>
              </a:lnSpc>
            </a:pPr>
            <a:endParaRPr lang="en-US" sz="31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ctr">
              <a:lnSpc>
                <a:spcPts val="4479"/>
              </a:lnSpc>
            </a:pPr>
            <a:endParaRPr lang="en-US" sz="31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marL="690874" lvl="1" indent="-345437" algn="ctr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Si può rendere l’attacco non conveniente</a:t>
            </a:r>
          </a:p>
          <a:p>
            <a:pPr algn="ctr">
              <a:lnSpc>
                <a:spcPts val="4479"/>
              </a:lnSpc>
            </a:pPr>
            <a:endParaRPr lang="en-US" sz="31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ctr">
              <a:lnSpc>
                <a:spcPts val="4479"/>
              </a:lnSpc>
            </a:pPr>
            <a:endParaRPr lang="en-US" sz="31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ctr">
              <a:lnSpc>
                <a:spcPts val="4479"/>
              </a:lnSpc>
            </a:pPr>
            <a:endParaRPr lang="en-US" sz="31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marL="690874" lvl="1" indent="-345437" algn="ctr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ObfuSee dimostra l’importanza di un approccio stratificato</a:t>
            </a:r>
          </a:p>
          <a:p>
            <a:pPr algn="ctr">
              <a:lnSpc>
                <a:spcPts val="4479"/>
              </a:lnSpc>
            </a:pPr>
            <a:endParaRPr lang="en-US" sz="31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99575" y="932271"/>
            <a:ext cx="7088850" cy="86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</a:pPr>
            <a:r>
              <a:rPr lang="en-US" sz="7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Conclusioni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7078" y="1415541"/>
            <a:ext cx="12864919" cy="86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la vulnerabilità del software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0528" y="1375918"/>
            <a:ext cx="4898318" cy="90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3"/>
              </a:lnSpc>
            </a:pPr>
            <a:r>
              <a:rPr lang="en-US" sz="7300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Il contesto: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388095" y="2282973"/>
            <a:ext cx="1906593" cy="3458672"/>
          </a:xfrm>
          <a:custGeom>
            <a:avLst/>
            <a:gdLst/>
            <a:ahLst/>
            <a:cxnLst/>
            <a:rect l="l" t="t" r="r" b="b"/>
            <a:pathLst>
              <a:path w="1906593" h="3458672">
                <a:moveTo>
                  <a:pt x="0" y="0"/>
                </a:moveTo>
                <a:lnTo>
                  <a:pt x="1906593" y="0"/>
                </a:lnTo>
                <a:lnTo>
                  <a:pt x="1906593" y="3458672"/>
                </a:lnTo>
                <a:lnTo>
                  <a:pt x="0" y="3458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2065730" y="5857726"/>
            <a:ext cx="2404708" cy="2404708"/>
          </a:xfrm>
          <a:custGeom>
            <a:avLst/>
            <a:gdLst/>
            <a:ahLst/>
            <a:cxnLst/>
            <a:rect l="l" t="t" r="r" b="b"/>
            <a:pathLst>
              <a:path w="2404708" h="2404708">
                <a:moveTo>
                  <a:pt x="0" y="0"/>
                </a:moveTo>
                <a:lnTo>
                  <a:pt x="2404708" y="0"/>
                </a:lnTo>
                <a:lnTo>
                  <a:pt x="2404708" y="2404708"/>
                </a:lnTo>
                <a:lnTo>
                  <a:pt x="0" y="2404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487446" y="6636297"/>
            <a:ext cx="1356904" cy="853616"/>
          </a:xfrm>
          <a:custGeom>
            <a:avLst/>
            <a:gdLst/>
            <a:ahLst/>
            <a:cxnLst/>
            <a:rect l="l" t="t" r="r" b="b"/>
            <a:pathLst>
              <a:path w="1356904" h="853616">
                <a:moveTo>
                  <a:pt x="0" y="0"/>
                </a:moveTo>
                <a:lnTo>
                  <a:pt x="1356904" y="0"/>
                </a:lnTo>
                <a:lnTo>
                  <a:pt x="1356904" y="853616"/>
                </a:lnTo>
                <a:lnTo>
                  <a:pt x="0" y="853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2065730" y="3705286"/>
            <a:ext cx="5748317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Un’idea diventa codice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75680" y="6711782"/>
            <a:ext cx="6475406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Distribuire un programma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3705286"/>
            <a:ext cx="7584236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il codice può essere svelato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58108" y="6714807"/>
            <a:ext cx="7584236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esporlo a occhi indiscreti</a:t>
            </a:r>
          </a:p>
        </p:txBody>
      </p:sp>
      <p:sp>
        <p:nvSpPr>
          <p:cNvPr id="13" name="Freeform 13"/>
          <p:cNvSpPr/>
          <p:nvPr/>
        </p:nvSpPr>
        <p:spPr>
          <a:xfrm>
            <a:off x="7459126" y="3598220"/>
            <a:ext cx="1448473" cy="910727"/>
          </a:xfrm>
          <a:custGeom>
            <a:avLst/>
            <a:gdLst/>
            <a:ahLst/>
            <a:cxnLst/>
            <a:rect l="l" t="t" r="r" b="b"/>
            <a:pathLst>
              <a:path w="1448473" h="910727">
                <a:moveTo>
                  <a:pt x="0" y="0"/>
                </a:moveTo>
                <a:lnTo>
                  <a:pt x="1448473" y="0"/>
                </a:lnTo>
                <a:lnTo>
                  <a:pt x="1448473" y="910727"/>
                </a:lnTo>
                <a:lnTo>
                  <a:pt x="0" y="910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601700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-1607344" y="330360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028700" y="8036391"/>
            <a:ext cx="462147" cy="462147"/>
          </a:xfrm>
          <a:custGeom>
            <a:avLst/>
            <a:gdLst/>
            <a:ahLst/>
            <a:cxnLst/>
            <a:rect l="l" t="t" r="r" b="b"/>
            <a:pathLst>
              <a:path w="462147" h="462147">
                <a:moveTo>
                  <a:pt x="0" y="0"/>
                </a:moveTo>
                <a:lnTo>
                  <a:pt x="462147" y="0"/>
                </a:lnTo>
                <a:lnTo>
                  <a:pt x="462147" y="462148"/>
                </a:lnTo>
                <a:lnTo>
                  <a:pt x="0" y="46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028700" y="9027226"/>
            <a:ext cx="462147" cy="462147"/>
          </a:xfrm>
          <a:custGeom>
            <a:avLst/>
            <a:gdLst/>
            <a:ahLst/>
            <a:cxnLst/>
            <a:rect l="l" t="t" r="r" b="b"/>
            <a:pathLst>
              <a:path w="462147" h="462147">
                <a:moveTo>
                  <a:pt x="0" y="0"/>
                </a:moveTo>
                <a:lnTo>
                  <a:pt x="462147" y="0"/>
                </a:lnTo>
                <a:lnTo>
                  <a:pt x="462147" y="462148"/>
                </a:lnTo>
                <a:lnTo>
                  <a:pt x="0" y="462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4513886" y="4270079"/>
            <a:ext cx="10271713" cy="216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901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GRAZIE PER L’ATTENZIONE!!!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784" y="7988766"/>
            <a:ext cx="5294203" cy="44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8"/>
              </a:lnSpc>
              <a:spcBef>
                <a:spcPct val="0"/>
              </a:spcBef>
            </a:pPr>
            <a:r>
              <a:rPr lang="en-US" sz="2663" u="sng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  <a:hlinkClick r:id="rId8" tooltip="https://github.com/MartaCoiro"/>
              </a:rPr>
              <a:t>https://github.com/MartaCoiro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66784" y="9011139"/>
            <a:ext cx="5942495" cy="44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8"/>
              </a:lnSpc>
              <a:spcBef>
                <a:spcPct val="0"/>
              </a:spcBef>
            </a:pPr>
            <a:r>
              <a:rPr lang="en-US" sz="2663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m.coiro9@studenti.unisa.it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2215" y="2833370"/>
            <a:ext cx="17259300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L’idea alla base della definizione: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Un offuscatore ideale deve garantire che avere il codice offuscato non dia nessun vantaggio rispetto ad avere solo una scatola nera che esegue il programma.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Formalmente: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4073613" y="4846301"/>
            <a:ext cx="10140774" cy="1161964"/>
          </a:xfrm>
          <a:custGeom>
            <a:avLst/>
            <a:gdLst/>
            <a:ahLst/>
            <a:cxnLst/>
            <a:rect l="l" t="t" r="r" b="b"/>
            <a:pathLst>
              <a:path w="10140774" h="1161964">
                <a:moveTo>
                  <a:pt x="0" y="0"/>
                </a:moveTo>
                <a:lnTo>
                  <a:pt x="10140774" y="0"/>
                </a:lnTo>
                <a:lnTo>
                  <a:pt x="10140774" y="1161963"/>
                </a:lnTo>
                <a:lnTo>
                  <a:pt x="0" y="1161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4701547" y="1504557"/>
            <a:ext cx="8603234" cy="94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Il perchè matematico dell’impossibilità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2215" y="6424930"/>
            <a:ext cx="17259300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A (Avversario): ha il codice offuscato → può leggerlo e manipolarlo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🔵 S (Simulatore): ha solo accesso “black box” → può eseguire il programma ma non analizzarlo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⚫ α(|C|): funzione trascurabile → la differenza tra i due deve essere quasi zero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In sintesi: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se l’offuscamento è perfetto, guardare il codice non deve rivelare niente di più che semplicemente eseguire il programma.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(Controesempio di Barak et al)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250201" y="2778350"/>
            <a:ext cx="11505927" cy="3277929"/>
          </a:xfrm>
          <a:custGeom>
            <a:avLst/>
            <a:gdLst/>
            <a:ahLst/>
            <a:cxnLst/>
            <a:rect l="l" t="t" r="r" b="b"/>
            <a:pathLst>
              <a:path w="11505927" h="3277929">
                <a:moveTo>
                  <a:pt x="0" y="0"/>
                </a:moveTo>
                <a:lnTo>
                  <a:pt x="11505927" y="0"/>
                </a:lnTo>
                <a:lnTo>
                  <a:pt x="11505927" y="3277928"/>
                </a:lnTo>
                <a:lnTo>
                  <a:pt x="0" y="3277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4701547" y="1504557"/>
            <a:ext cx="8603234" cy="4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Conclusione matematica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2215" y="7299926"/>
            <a:ext cx="17259300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ED1C24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1 non è un valore trascurabile, è una differenza enorme.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 Significa che l’avversario, avendo il codice, può sapere molto di più di quanto potrebbe sapere solo osservando l’output del programma.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701547" y="1504557"/>
            <a:ext cx="8603234" cy="4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Conseguenza logica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7888" y="3747770"/>
            <a:ext cx="17259300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Poiché la differenza non è trascurabile: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la condizione matematica della Virtual Black Box non è soddisfatta;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quindi non esiste alcun offuscatore che possa garantire quella proprietà per tutti i programmi.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Conclusione:</a:t>
            </a:r>
          </a:p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ED1C24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L’offuscamento perfetto (VBB) è matematicamente impossibile.</a:t>
            </a:r>
          </a:p>
          <a:p>
            <a:pPr algn="l">
              <a:lnSpc>
                <a:spcPts val="3639"/>
              </a:lnSpc>
            </a:pPr>
            <a:endParaRPr lang="en-US" sz="2599" b="1">
              <a:solidFill>
                <a:srgbClr val="ED1C24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701547" y="1504557"/>
            <a:ext cx="8884905" cy="4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Implementazione multi-linguaggio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28954" y="2196242"/>
            <a:ext cx="17030093" cy="7611258"/>
            <a:chOff x="0" y="0"/>
            <a:chExt cx="4485292" cy="20046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85292" cy="2004611"/>
            </a:xfrm>
            <a:custGeom>
              <a:avLst/>
              <a:gdLst/>
              <a:ahLst/>
              <a:cxnLst/>
              <a:rect l="l" t="t" r="r" b="b"/>
              <a:pathLst>
                <a:path w="4485292" h="2004611">
                  <a:moveTo>
                    <a:pt x="23185" y="0"/>
                  </a:moveTo>
                  <a:lnTo>
                    <a:pt x="4462107" y="0"/>
                  </a:lnTo>
                  <a:cubicBezTo>
                    <a:pt x="4468256" y="0"/>
                    <a:pt x="4474154" y="2443"/>
                    <a:pt x="4478501" y="6791"/>
                  </a:cubicBezTo>
                  <a:cubicBezTo>
                    <a:pt x="4482850" y="11139"/>
                    <a:pt x="4485292" y="17036"/>
                    <a:pt x="4485292" y="23185"/>
                  </a:cubicBezTo>
                  <a:lnTo>
                    <a:pt x="4485292" y="1981427"/>
                  </a:lnTo>
                  <a:cubicBezTo>
                    <a:pt x="4485292" y="1987575"/>
                    <a:pt x="4482850" y="1993473"/>
                    <a:pt x="4478501" y="1997820"/>
                  </a:cubicBezTo>
                  <a:cubicBezTo>
                    <a:pt x="4474154" y="2002168"/>
                    <a:pt x="4468256" y="2004611"/>
                    <a:pt x="4462107" y="2004611"/>
                  </a:cubicBezTo>
                  <a:lnTo>
                    <a:pt x="23185" y="2004611"/>
                  </a:lnTo>
                  <a:cubicBezTo>
                    <a:pt x="17036" y="2004611"/>
                    <a:pt x="11139" y="2002168"/>
                    <a:pt x="6791" y="1997820"/>
                  </a:cubicBezTo>
                  <a:cubicBezTo>
                    <a:pt x="2443" y="1993473"/>
                    <a:pt x="0" y="1987575"/>
                    <a:pt x="0" y="1981427"/>
                  </a:cubicBezTo>
                  <a:lnTo>
                    <a:pt x="0" y="23185"/>
                  </a:lnTo>
                  <a:cubicBezTo>
                    <a:pt x="0" y="17036"/>
                    <a:pt x="2443" y="11139"/>
                    <a:pt x="6791" y="6791"/>
                  </a:cubicBezTo>
                  <a:cubicBezTo>
                    <a:pt x="11139" y="2443"/>
                    <a:pt x="17036" y="0"/>
                    <a:pt x="23185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485292" cy="2033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04207" y="3771418"/>
            <a:ext cx="14279585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ObfuSee è progettata come una pipeline modulare: 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ogni trasformazione è una funzione Python che prende in input </a:t>
            </a: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(codice, linguaggio) 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e restituisce </a:t>
            </a: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(codice_modificato, modifiche).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Questo consente di usare la stessa infrastruttura per più linguaggi (C, Python, Java, JavaScript, Rust), mantenendo però regole di trasformazione specifiche per ciascun linguaggio.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701547" y="1504557"/>
            <a:ext cx="8603234" cy="4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1 – Offuscamento lessicale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350" y="2801829"/>
            <a:ext cx="17259300" cy="639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Cosa fa?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Questo step sostituisce i nomi delle variabili, delle funzioni e degli identificatori con nomi casuali, mantenendo però invariata la sintassi del linguaggio.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COME FUNZIONA NEL CODICE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La funzione </a:t>
            </a: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offuscamento_lessicale():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Usa regex per trovare tutte le parole che possono essere identificatori (cioè nomi di variabili, funzioni o simboli).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Confronta ogni parola trovata con una lista di parole riservate (come int, if, return, main), che non devono essere modificate.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Per ogni identificatore valido, genera un nuovo nome casuale.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Poi applica una sostituzione globale nel testo con per sostituire i vecchi nomi con quelli nuovi.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Mantiene gli #include o import all’inizio del file per evitare errori di compilazione.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701547" y="1504557"/>
            <a:ext cx="8603234" cy="94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2 — Trasformazione del flusso (opaque predicates)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14665"/>
            <a:ext cx="17259300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Lo scopo di questo step è nascondere la vera logica di esecuzione del programma, rendendo il flusso di controllo (cioè la sequenza di istruzioni e condizioni) più confuso e difficile da seguire.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In pratica: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il programma funziona esattamente nello stesso modo di prima,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ma nel codice vengono inserite istruzioni aggiuntive che non hanno nessuna utilità logica,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e che servono solo a rendere difficile capire il comportamento reale.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Queste istruzioni sono condizioni sempre vere, chiamate opaque predicates.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6859968"/>
            <a:ext cx="17259300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COSA SONO GLI OPAQUE PREDICATES?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Un opaque predicate è una condizione booleana costruita in modo tale da sembrare complessa, ma avere sempre lo stesso risultato (vero o falso).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28700" y="3968485"/>
            <a:ext cx="17259300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La funzione fa una distinzione di linguaggi: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nei linguaggi come C, Java, Rust o JavaScript, le istruzioni terminano con ;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mentre in Python le istruzioni terminano con un a capo (\n).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202008" y="6026520"/>
            <a:ext cx="9883983" cy="1835597"/>
          </a:xfrm>
          <a:custGeom>
            <a:avLst/>
            <a:gdLst/>
            <a:ahLst/>
            <a:cxnLst/>
            <a:rect l="l" t="t" r="r" b="b"/>
            <a:pathLst>
              <a:path w="9883983" h="1835597">
                <a:moveTo>
                  <a:pt x="0" y="0"/>
                </a:moveTo>
                <a:lnTo>
                  <a:pt x="9883984" y="0"/>
                </a:lnTo>
                <a:lnTo>
                  <a:pt x="9883984" y="1835597"/>
                </a:lnTo>
                <a:lnTo>
                  <a:pt x="0" y="183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4701547" y="1504557"/>
            <a:ext cx="8603234" cy="94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2 — Trasformazione del flusso (opaque predicates)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338013"/>
            <a:ext cx="1725930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1 SCELTA DEL PATTERN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42383" y="2549393"/>
            <a:ext cx="8603234" cy="36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30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Come funziona tecnicamente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043092"/>
            <a:ext cx="1725930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Questo pattern serve per capire dove inserire i nuovi blocchi.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713234" y="5700848"/>
            <a:ext cx="10861532" cy="1170704"/>
          </a:xfrm>
          <a:custGeom>
            <a:avLst/>
            <a:gdLst/>
            <a:ahLst/>
            <a:cxnLst/>
            <a:rect l="l" t="t" r="r" b="b"/>
            <a:pathLst>
              <a:path w="10861532" h="1170704">
                <a:moveTo>
                  <a:pt x="0" y="0"/>
                </a:moveTo>
                <a:lnTo>
                  <a:pt x="10861532" y="0"/>
                </a:lnTo>
                <a:lnTo>
                  <a:pt x="10861532" y="1170704"/>
                </a:lnTo>
                <a:lnTo>
                  <a:pt x="0" y="1170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713234" y="7396045"/>
            <a:ext cx="9781720" cy="2759578"/>
          </a:xfrm>
          <a:custGeom>
            <a:avLst/>
            <a:gdLst/>
            <a:ahLst/>
            <a:cxnLst/>
            <a:rect l="l" t="t" r="r" b="b"/>
            <a:pathLst>
              <a:path w="9781720" h="2759578">
                <a:moveTo>
                  <a:pt x="0" y="0"/>
                </a:moveTo>
                <a:lnTo>
                  <a:pt x="9781720" y="0"/>
                </a:lnTo>
                <a:lnTo>
                  <a:pt x="9781720" y="2759578"/>
                </a:lnTo>
                <a:lnTo>
                  <a:pt x="0" y="2759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4078967"/>
            <a:ext cx="17259300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La funzione crea due tipi di blocchi da alternare casualmente nel codice, questi blocchi hanno una cosa in comune: sono sempre veri, quindi non modificano il comportamento del programma.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Per linguaggi come C/Java: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01547" y="1504557"/>
            <a:ext cx="8603234" cy="94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2 — Trasformazione del flusso (opaque predicates)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38013"/>
            <a:ext cx="1725930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2 GENERAZIONE DEI BLOCCHI INUTILI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2383" y="2549393"/>
            <a:ext cx="8603234" cy="36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30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Come funziona tecnicamente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947735"/>
            <a:ext cx="1725930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Per Python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701547" y="1504557"/>
            <a:ext cx="8603234" cy="4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3 – Trasformazione dei dati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350" y="2801829"/>
            <a:ext cx="17259300" cy="593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Cosa fa?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Questo step va a mascherare i valori e le operazioni sui dati, rendendo meno chiara la logica aritmetica.</a:t>
            </a:r>
          </a:p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COME FUNZIONA NEL CODICE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La funzione </a:t>
            </a: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trasformazione_dati() 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lavora come una “riscrittura intelligente” del codice sorgente.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Scansiona il codice sorgente (usando espressioni regolari, cioè regex).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Cerca pattern che rappresentano operazioni semplici e molto comuni, ad esempio:</a:t>
            </a:r>
          </a:p>
          <a:p>
            <a:pPr marL="1122675" lvl="2" indent="-374225" algn="l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confronti (==, !=)</a:t>
            </a:r>
          </a:p>
          <a:p>
            <a:pPr marL="1122675" lvl="2" indent="-374225" algn="l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somme (+)</a:t>
            </a:r>
          </a:p>
          <a:p>
            <a:pPr marL="1122675" lvl="2" indent="-374225" algn="l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sottrazioni (-)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Sostituisce queste operazioni con formule logicamente equivalenti, ma scritte in modo molto più complesso.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13953" y="6801093"/>
            <a:ext cx="7315200" cy="2008355"/>
          </a:xfrm>
          <a:custGeom>
            <a:avLst/>
            <a:gdLst/>
            <a:ahLst/>
            <a:cxnLst/>
            <a:rect l="l" t="t" r="r" b="b"/>
            <a:pathLst>
              <a:path w="7315200" h="2008355">
                <a:moveTo>
                  <a:pt x="0" y="0"/>
                </a:moveTo>
                <a:lnTo>
                  <a:pt x="7315200" y="0"/>
                </a:lnTo>
                <a:lnTo>
                  <a:pt x="7315200" y="2008355"/>
                </a:lnTo>
                <a:lnTo>
                  <a:pt x="0" y="200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>
            <a:off x="-2092734" y="116287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5006" y="2561003"/>
            <a:ext cx="9020637" cy="6412853"/>
          </a:xfrm>
          <a:custGeom>
            <a:avLst/>
            <a:gdLst/>
            <a:ahLst/>
            <a:cxnLst/>
            <a:rect l="l" t="t" r="r" b="b"/>
            <a:pathLst>
              <a:path w="9020637" h="6412853">
                <a:moveTo>
                  <a:pt x="0" y="0"/>
                </a:moveTo>
                <a:lnTo>
                  <a:pt x="9020637" y="0"/>
                </a:lnTo>
                <a:lnTo>
                  <a:pt x="9020637" y="6412853"/>
                </a:lnTo>
                <a:lnTo>
                  <a:pt x="0" y="64128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1556263">
            <a:off x="8056083" y="3710825"/>
            <a:ext cx="2175834" cy="1368056"/>
          </a:xfrm>
          <a:custGeom>
            <a:avLst/>
            <a:gdLst/>
            <a:ahLst/>
            <a:cxnLst/>
            <a:rect l="l" t="t" r="r" b="b"/>
            <a:pathLst>
              <a:path w="2175834" h="1368056">
                <a:moveTo>
                  <a:pt x="0" y="0"/>
                </a:moveTo>
                <a:lnTo>
                  <a:pt x="2175834" y="0"/>
                </a:lnTo>
                <a:lnTo>
                  <a:pt x="2175834" y="1368055"/>
                </a:lnTo>
                <a:lnTo>
                  <a:pt x="0" y="13680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1077312" y="3390675"/>
            <a:ext cx="7315200" cy="2008355"/>
          </a:xfrm>
          <a:custGeom>
            <a:avLst/>
            <a:gdLst/>
            <a:ahLst/>
            <a:cxnLst/>
            <a:rect l="l" t="t" r="r" b="b"/>
            <a:pathLst>
              <a:path w="7315200" h="2008355">
                <a:moveTo>
                  <a:pt x="0" y="0"/>
                </a:moveTo>
                <a:lnTo>
                  <a:pt x="7315200" y="0"/>
                </a:lnTo>
                <a:lnTo>
                  <a:pt x="7315200" y="2008355"/>
                </a:lnTo>
                <a:lnTo>
                  <a:pt x="0" y="200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303615" y="2687903"/>
            <a:ext cx="1686221" cy="2075349"/>
          </a:xfrm>
          <a:custGeom>
            <a:avLst/>
            <a:gdLst/>
            <a:ahLst/>
            <a:cxnLst/>
            <a:rect l="l" t="t" r="r" b="b"/>
            <a:pathLst>
              <a:path w="1686221" h="2075349">
                <a:moveTo>
                  <a:pt x="0" y="0"/>
                </a:moveTo>
                <a:lnTo>
                  <a:pt x="1686222" y="0"/>
                </a:lnTo>
                <a:lnTo>
                  <a:pt x="1686222" y="2075349"/>
                </a:lnTo>
                <a:lnTo>
                  <a:pt x="0" y="2075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186088" y="4069200"/>
            <a:ext cx="6964451" cy="358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endParaRPr/>
          </a:p>
          <a:p>
            <a:pPr marL="734053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Nasce un conflitto inevitabile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marL="734053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Nemico: reverse engineering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0" name="Freeform 10"/>
          <p:cNvSpPr/>
          <p:nvPr/>
        </p:nvSpPr>
        <p:spPr>
          <a:xfrm rot="1680039">
            <a:off x="8060269" y="5451203"/>
            <a:ext cx="2175834" cy="1368056"/>
          </a:xfrm>
          <a:custGeom>
            <a:avLst/>
            <a:gdLst/>
            <a:ahLst/>
            <a:cxnLst/>
            <a:rect l="l" t="t" r="r" b="b"/>
            <a:pathLst>
              <a:path w="2175834" h="1368056">
                <a:moveTo>
                  <a:pt x="0" y="0"/>
                </a:moveTo>
                <a:lnTo>
                  <a:pt x="2175834" y="0"/>
                </a:lnTo>
                <a:lnTo>
                  <a:pt x="2175834" y="1368056"/>
                </a:lnTo>
                <a:lnTo>
                  <a:pt x="0" y="1368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0303615" y="5511056"/>
            <a:ext cx="2490154" cy="2155115"/>
          </a:xfrm>
          <a:custGeom>
            <a:avLst/>
            <a:gdLst/>
            <a:ahLst/>
            <a:cxnLst/>
            <a:rect l="l" t="t" r="r" b="b"/>
            <a:pathLst>
              <a:path w="2490154" h="2155115">
                <a:moveTo>
                  <a:pt x="0" y="0"/>
                </a:moveTo>
                <a:lnTo>
                  <a:pt x="2490154" y="0"/>
                </a:lnTo>
                <a:lnTo>
                  <a:pt x="2490154" y="2155115"/>
                </a:lnTo>
                <a:lnTo>
                  <a:pt x="0" y="21551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4895324" y="1370816"/>
            <a:ext cx="12363976" cy="86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funzionalità VS segretezza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7756" y="1331193"/>
            <a:ext cx="6531742" cy="90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3"/>
              </a:lnSpc>
            </a:pPr>
            <a:r>
              <a:rPr lang="en-US" sz="7300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La Sfida: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48692" y="3903433"/>
            <a:ext cx="6701424" cy="93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3"/>
              </a:lnSpc>
              <a:spcBef>
                <a:spcPct val="0"/>
              </a:spcBef>
            </a:pPr>
            <a:r>
              <a:rPr lang="en-US" sz="2695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da una parte la necessità di far funzionare il programma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47023" y="7115295"/>
            <a:ext cx="5882130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dall’altra il bisogno di proteggerne i segreti.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514350" y="2801829"/>
            <a:ext cx="17259300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Cosa fa?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Questo step va a rilevare l’uso di debugger o strumenti di analisi dinamica.</a:t>
            </a:r>
          </a:p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COME FUNZIONA NEL CODICE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Per il linguaggio C: 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586887" y="5143500"/>
            <a:ext cx="11114226" cy="1512853"/>
          </a:xfrm>
          <a:custGeom>
            <a:avLst/>
            <a:gdLst/>
            <a:ahLst/>
            <a:cxnLst/>
            <a:rect l="l" t="t" r="r" b="b"/>
            <a:pathLst>
              <a:path w="11114226" h="1512853">
                <a:moveTo>
                  <a:pt x="0" y="0"/>
                </a:moveTo>
                <a:lnTo>
                  <a:pt x="11114226" y="0"/>
                </a:lnTo>
                <a:lnTo>
                  <a:pt x="11114226" y="1512853"/>
                </a:lnTo>
                <a:lnTo>
                  <a:pt x="0" y="1512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4701547" y="1504557"/>
            <a:ext cx="8603234" cy="4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4 – Anti-Debugging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4350" y="6927182"/>
            <a:ext cx="1725930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se eseguito sotto GDB, il programma termina.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350" y="7507887"/>
            <a:ext cx="17259300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Il programma prova a dire al sistema operativo: "Controlla la mia esecuzione."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Se un Debugger è già collegato al programma, il sistema risponde: "No, non posso, sono già occupato!" (restituisce il valore negativo -1).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Appena il programma riceve quel "No", capisce che c'è un debugger e si autodistrugge (raise(SIGKILL)), chiudendosi subito.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701547" y="1504557"/>
            <a:ext cx="8603234" cy="4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4 – Anti-Debugging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086350"/>
            <a:ext cx="17259300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 linguaggi come Python o Java usano una "funzione di tracciamento" per far funzionare i debugger.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Il programma chiede: "C'è un meccanismo di tracciamento attivo in questo momento?" (sys.gettrace()).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Se la risposta è Sì (cioè, se il debugger è attivo), il programma conclude: "Allora c'è qualcuno che mi spia!" e si chiude immediatamente (os._exit(1)).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In pratica, entrambi i codici sono dei </a:t>
            </a: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semplici interruttori di sicurezza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: se rilevano uno strumento di analisi, spengono il programma.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985421" y="2619956"/>
            <a:ext cx="10035488" cy="1499809"/>
          </a:xfrm>
          <a:custGeom>
            <a:avLst/>
            <a:gdLst/>
            <a:ahLst/>
            <a:cxnLst/>
            <a:rect l="l" t="t" r="r" b="b"/>
            <a:pathLst>
              <a:path w="10035488" h="1499809">
                <a:moveTo>
                  <a:pt x="0" y="0"/>
                </a:moveTo>
                <a:lnTo>
                  <a:pt x="10035487" y="0"/>
                </a:lnTo>
                <a:lnTo>
                  <a:pt x="10035487" y="1499809"/>
                </a:lnTo>
                <a:lnTo>
                  <a:pt x="0" y="1499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701547" y="1504557"/>
            <a:ext cx="8603234" cy="94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5 – Offuscamento delle stringhe (Base64)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350" y="3005279"/>
            <a:ext cx="17259300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Questo step ha come obiettivo quello di rimuovere stringhe leggibili nel sorgente, sostituendole con versioni codificate.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50" y="4126146"/>
            <a:ext cx="17259300" cy="456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LA TRASFORMAZIONE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Azione: Il programma cerca tutte le stringhe di testo (i "literal") nel codice sorgente.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Codifica: Ogni stringa viene immediatamente convertita in un formato Base64. Il Base64 è come un alfabeto speciale che trasforma il testo in una sequenza di lettere, numeri e simboli che non ha senso a prima vista (es. UGFzc3dvcmQgU2JhZ2xpYXRh).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Sostituzione: La stringa originale viene sostituita da una chiamata a una funzione di decodifica che contiene il testo Base64.</a:t>
            </a:r>
          </a:p>
          <a:p>
            <a:pPr marL="1122675" lvl="2" indent="-374225" algn="l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Il codice originale if (str == "Aperto") diventa:</a:t>
            </a:r>
          </a:p>
          <a:p>
            <a:pPr marL="1122675" lvl="2" indent="-374225" algn="l">
              <a:lnSpc>
                <a:spcPts val="3639"/>
              </a:lnSpc>
              <a:buFont typeface="Arial"/>
              <a:buChar char="⚬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Il codice offuscato if (str == decode_string("QXBlcnRv"))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4350" y="8382882"/>
            <a:ext cx="17259300" cy="227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LA FUNZIONE DECODE_STRING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Questa funzione non fa altro che eseguire l'operazione inversa: quando il programma viene eseguito, prende la sequenza Base64 e la riconverte istantaneamente nel testo leggibile, permettendo al programma di funzionare come se nulla fosse successo.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701547" y="1504557"/>
            <a:ext cx="8603234" cy="94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5 – Offuscamento delle stringhe (Base64)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23667"/>
            <a:ext cx="17259300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Punto chiave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: Il Base64 è solo una codifica, non una cifratura, quindi non offre una vera protezione crittografica. Serve a nascondere il contenuto del codice all'ispezione superficiale, ma è reversibile da chiunque conosca l'algoritmo.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701547" y="1504557"/>
            <a:ext cx="8603234" cy="4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6 – Cifratura AEAD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64889"/>
            <a:ext cx="16230600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Questo step mira a garantire che le stringhe sensibili non siano mai presenti in chiaro nel codice eseguibile (binario). La loro decifratura e ricostruzione avviene solo al momento del bisogno, in memoria (a runtime), e solo se è disponibile la chiave segreta corretta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637174"/>
            <a:ext cx="16230600" cy="410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FASE DI OFFUSCAMENTO 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In questa fase, i dati vengono resi sicuri: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Generazione della Chiave: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Si genera una chiave crittografica a 256 bit totalmente casuale (es. usando openssl rand -base64 32).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Cifratura del Dato: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La stringa originale viene cifrata con l'algoritmo AEAD, trasformandola in un Blob cifrato.</a:t>
            </a:r>
          </a:p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Configurazione della Chiave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: La chiave generata viene passata all'ambiente di offuscamento (ad esempio, tramite la variabile d'ambiente export AEAD_KEY_B64="...").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28700" y="3148686"/>
            <a:ext cx="16230600" cy="456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FASE DI ESECUZIONE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Quando l'utente finale avvia il programma offuscato: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Requisito Essenziale: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Affinché il programma funzioni, la stessa chiave deve essere impostata nell'ambiente dell'utente, ad esempio tramite lo stesso comando export AEAD_KEY_B64="...".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Chiamata Dinamica: 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Ad ogni punto di stampa o lettura nel codice il codice offuscato invoca una funzione come dec_aead(blob, id).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Decifratura in Memoria: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Questa funzione richiede la chiave (leggendola dalla variabile d'ambiente o da un server, a seconda della configurazione), decifra il Blob e ricostruisce la stringa necessaria direttamente nella memoria RAM del programma.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01547" y="1504557"/>
            <a:ext cx="8603234" cy="4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6 – Cifratura AEAD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28700" y="3148686"/>
            <a:ext cx="16230600" cy="684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COS’E’ AEAD?</a:t>
            </a:r>
          </a:p>
          <a:p>
            <a:pPr algn="l">
              <a:lnSpc>
                <a:spcPts val="3639"/>
              </a:lnSpc>
            </a:pPr>
            <a:endParaRPr lang="en-US" sz="2599" b="1">
              <a:solidFill>
                <a:srgbClr val="FF0000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AEAD (Authenticated Encryption with Associated Data) è un termine che definisce una famiglia di algoritmi crittografici simmetrici che eseguono due funzioni essenziali in una sola operazione: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Cifratura (Encryption)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: Rende il messaggio segreto illeggibile.</a:t>
            </a:r>
          </a:p>
          <a:p>
            <a:pPr marL="561337" lvl="1" indent="-280669" algn="l">
              <a:lnSpc>
                <a:spcPts val="3639"/>
              </a:lnSpc>
              <a:buAutoNum type="arabicPeriod"/>
            </a:pP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Autenticazione (Authentication):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Verifica che il messaggio non sia stato manomesso (integrità) e che sia stato inviato dalla fonte corretta.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L'algoritmo più noto che rientra nella categoria AEAD, e quello spesso usato nell'offuscamento, è l'AES-GCM (Advanced Encryption Standard in Galois/Counter Mode).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AEAD è più sicuro della semplice cifratura (come un vecchio AES senza autenticazione) perché non si limita a confondere l'attaccante, ma lo blocca se tenta di alterare i dati o usare una chiave sbagliata.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01547" y="1504557"/>
            <a:ext cx="8603234" cy="4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6 – Cifratura AEAD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28700" y="3148686"/>
            <a:ext cx="16230600" cy="547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PERCHE’ E’ FONDAMENTALE NELLO STEP 6? 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Protezione da Manomissione: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L'AEAD impedisce all'analista di indovinare casualmente la chiave o di provare a modificare il Blob cifrato (per esempio, per vedere se un altro messaggio d'errore compare). Se si tenta di decifrare un Blob manomesso o con la chiave sbagliata, l'AEAD non restituisce semplicemente un testo spazzatura; fallisce in modo pulito perché il Tag Crittografico non corrisponde.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La Logica "Senza Chiave, Niente Testo":</a:t>
            </a: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Se la chiave non è impostata correttamente nell'ambiente (AEAD_KEY_B64), quando il codice tenta la decifratura, l'AEAD verifica il Tag e conclude che "la chiave è errata o il messaggio è stato manomesso." Di conseguenza, il programma non riesce a ricostruire la stringa e i messaggi non compaiono.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01547" y="1504557"/>
            <a:ext cx="8603234" cy="49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Step 6 – Cifratura AEAD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1547" y="591994"/>
            <a:ext cx="8884905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APPROFONDIMENTI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701547" y="1504557"/>
            <a:ext cx="8603234" cy="94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6"/>
              </a:lnSpc>
            </a:pPr>
            <a:r>
              <a:rPr lang="en-US" sz="3962" b="1">
                <a:solidFill>
                  <a:srgbClr val="FF001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Restituzione del codice offuscato (backend Flask)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148686"/>
            <a:ext cx="16230600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Nel progetto ObfuSee, il codice offuscato non viene salvato su file, ma restituito direttamente al frontend in formato JSON.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Ogni step è un endpoint Flask dedicato, il frontend riceve la risposta e aggiorna l’interfaccia mostrando: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il nuovo codice offuscato;</a:t>
            </a: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la lista delle modifiche effettuate.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868267"/>
            <a:ext cx="16230600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ED1C24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PERCHE’ NON SI UTILIZZA UN DB RELAZIONALE E NON?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Questa applicazione, essendo una demo o un servizio stateless focalizzato sull'elaborazione immediata del codice, non utilizza un database (DB) relazionale o NoSQL. 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L'applicazione è progettata per eseguire una funzione principale: ricevere un blocco di codice, offuscarlo e restituirlo. Non è necessario salvare lo stato delle sessioni utente o l'offuscamento in modo permanente.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492149" y="872628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30"/>
                </a:lnTo>
                <a:lnTo>
                  <a:pt x="7315200" y="106403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2517533" y="5566379"/>
            <a:ext cx="4393297" cy="3159907"/>
          </a:xfrm>
          <a:custGeom>
            <a:avLst/>
            <a:gdLst/>
            <a:ahLst/>
            <a:cxnLst/>
            <a:rect l="l" t="t" r="r" b="b"/>
            <a:pathLst>
              <a:path w="4393297" h="3159907">
                <a:moveTo>
                  <a:pt x="0" y="0"/>
                </a:moveTo>
                <a:lnTo>
                  <a:pt x="4393297" y="0"/>
                </a:lnTo>
                <a:lnTo>
                  <a:pt x="4393297" y="3159906"/>
                </a:lnTo>
                <a:lnTo>
                  <a:pt x="0" y="315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2914276" y="4986208"/>
            <a:ext cx="3332245" cy="1089400"/>
            <a:chOff x="0" y="0"/>
            <a:chExt cx="877628" cy="286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7628" cy="286920"/>
            </a:xfrm>
            <a:custGeom>
              <a:avLst/>
              <a:gdLst/>
              <a:ahLst/>
              <a:cxnLst/>
              <a:rect l="l" t="t" r="r" b="b"/>
              <a:pathLst>
                <a:path w="877628" h="286920">
                  <a:moveTo>
                    <a:pt x="118490" y="0"/>
                  </a:moveTo>
                  <a:lnTo>
                    <a:pt x="759138" y="0"/>
                  </a:lnTo>
                  <a:cubicBezTo>
                    <a:pt x="790564" y="0"/>
                    <a:pt x="820702" y="12484"/>
                    <a:pt x="842923" y="34705"/>
                  </a:cubicBezTo>
                  <a:cubicBezTo>
                    <a:pt x="865145" y="56926"/>
                    <a:pt x="877628" y="87065"/>
                    <a:pt x="877628" y="118490"/>
                  </a:cubicBezTo>
                  <a:lnTo>
                    <a:pt x="877628" y="168430"/>
                  </a:lnTo>
                  <a:cubicBezTo>
                    <a:pt x="877628" y="199856"/>
                    <a:pt x="865145" y="229994"/>
                    <a:pt x="842923" y="252215"/>
                  </a:cubicBezTo>
                  <a:cubicBezTo>
                    <a:pt x="820702" y="274436"/>
                    <a:pt x="790564" y="286920"/>
                    <a:pt x="759138" y="286920"/>
                  </a:cubicBezTo>
                  <a:lnTo>
                    <a:pt x="118490" y="286920"/>
                  </a:lnTo>
                  <a:cubicBezTo>
                    <a:pt x="87065" y="286920"/>
                    <a:pt x="56926" y="274436"/>
                    <a:pt x="34705" y="252215"/>
                  </a:cubicBezTo>
                  <a:cubicBezTo>
                    <a:pt x="12484" y="229994"/>
                    <a:pt x="0" y="199856"/>
                    <a:pt x="0" y="168430"/>
                  </a:cubicBezTo>
                  <a:lnTo>
                    <a:pt x="0" y="118490"/>
                  </a:lnTo>
                  <a:cubicBezTo>
                    <a:pt x="0" y="87065"/>
                    <a:pt x="12484" y="56926"/>
                    <a:pt x="34705" y="34705"/>
                  </a:cubicBezTo>
                  <a:cubicBezTo>
                    <a:pt x="56926" y="12484"/>
                    <a:pt x="87065" y="0"/>
                    <a:pt x="118490" y="0"/>
                  </a:cubicBezTo>
                  <a:close/>
                </a:path>
              </a:pathLst>
            </a:custGeom>
            <a:solidFill>
              <a:srgbClr val="F1F2F6"/>
            </a:solidFill>
            <a:ln w="19050" cap="rnd">
              <a:solidFill>
                <a:srgbClr val="011142"/>
              </a:solidFill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77628" cy="34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11142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OBIETTIVO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1756818">
            <a:off x="7103690" y="6952511"/>
            <a:ext cx="3281601" cy="3013106"/>
          </a:xfrm>
          <a:custGeom>
            <a:avLst/>
            <a:gdLst/>
            <a:ahLst/>
            <a:cxnLst/>
            <a:rect l="l" t="t" r="r" b="b"/>
            <a:pathLst>
              <a:path w="3281601" h="3013106">
                <a:moveTo>
                  <a:pt x="0" y="0"/>
                </a:moveTo>
                <a:lnTo>
                  <a:pt x="3281600" y="0"/>
                </a:lnTo>
                <a:lnTo>
                  <a:pt x="3281600" y="3013106"/>
                </a:lnTo>
                <a:lnTo>
                  <a:pt x="0" y="3013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0720304" y="5299158"/>
            <a:ext cx="4393297" cy="3159907"/>
          </a:xfrm>
          <a:custGeom>
            <a:avLst/>
            <a:gdLst/>
            <a:ahLst/>
            <a:cxnLst/>
            <a:rect l="l" t="t" r="r" b="b"/>
            <a:pathLst>
              <a:path w="4393297" h="3159907">
                <a:moveTo>
                  <a:pt x="0" y="0"/>
                </a:moveTo>
                <a:lnTo>
                  <a:pt x="4393297" y="0"/>
                </a:lnTo>
                <a:lnTo>
                  <a:pt x="4393297" y="3159906"/>
                </a:lnTo>
                <a:lnTo>
                  <a:pt x="0" y="315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1674406" y="6668812"/>
            <a:ext cx="2485094" cy="1463946"/>
          </a:xfrm>
          <a:custGeom>
            <a:avLst/>
            <a:gdLst/>
            <a:ahLst/>
            <a:cxnLst/>
            <a:rect l="l" t="t" r="r" b="b"/>
            <a:pathLst>
              <a:path w="2485094" h="1463946">
                <a:moveTo>
                  <a:pt x="0" y="0"/>
                </a:moveTo>
                <a:lnTo>
                  <a:pt x="2485093" y="0"/>
                </a:lnTo>
                <a:lnTo>
                  <a:pt x="2485093" y="1463946"/>
                </a:lnTo>
                <a:lnTo>
                  <a:pt x="0" y="1463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8377158" y="1584889"/>
            <a:ext cx="7088850" cy="86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l’offuscamento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14276" y="1584890"/>
            <a:ext cx="7088850" cy="86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La Risposta: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9732" y="3058437"/>
            <a:ext cx="17640017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i="1">
                <a:solidFill>
                  <a:srgbClr val="011142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“In programmazione, l’offuscamento del codice e’ l’atto di creare deliberatamente codice sorgente difficile da comprendere per un lettore umano.”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1533" y="6730204"/>
            <a:ext cx="5882130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ostacolare analisi e manomissioni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12486" y="5603953"/>
            <a:ext cx="4008933" cy="106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7"/>
              </a:lnSpc>
              <a:spcBef>
                <a:spcPct val="0"/>
              </a:spcBef>
            </a:pPr>
            <a:r>
              <a:rPr lang="en-US" sz="3076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il programma è “mascherato”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2354777" y="416873"/>
            <a:ext cx="13733588" cy="801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Tecniche di Offuscamento (1/2)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2118122" y="60360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6000">
            <a:off x="249607" y="1472850"/>
            <a:ext cx="5390211" cy="976729"/>
          </a:xfrm>
          <a:custGeom>
            <a:avLst/>
            <a:gdLst/>
            <a:ahLst/>
            <a:cxnLst/>
            <a:rect l="l" t="t" r="r" b="b"/>
            <a:pathLst>
              <a:path w="5390211" h="976729">
                <a:moveTo>
                  <a:pt x="0" y="9405"/>
                </a:moveTo>
                <a:lnTo>
                  <a:pt x="5388523" y="0"/>
                </a:lnTo>
                <a:lnTo>
                  <a:pt x="5390212" y="967324"/>
                </a:lnTo>
                <a:lnTo>
                  <a:pt x="1689" y="976729"/>
                </a:lnTo>
                <a:lnTo>
                  <a:pt x="0" y="94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40559" r="-924" b="-222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6000">
            <a:off x="6204247" y="1472850"/>
            <a:ext cx="5390211" cy="976729"/>
          </a:xfrm>
          <a:custGeom>
            <a:avLst/>
            <a:gdLst/>
            <a:ahLst/>
            <a:cxnLst/>
            <a:rect l="l" t="t" r="r" b="b"/>
            <a:pathLst>
              <a:path w="5390211" h="976729">
                <a:moveTo>
                  <a:pt x="0" y="9405"/>
                </a:moveTo>
                <a:lnTo>
                  <a:pt x="5388523" y="0"/>
                </a:lnTo>
                <a:lnTo>
                  <a:pt x="5390211" y="967324"/>
                </a:lnTo>
                <a:lnTo>
                  <a:pt x="1688" y="976729"/>
                </a:lnTo>
                <a:lnTo>
                  <a:pt x="0" y="94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40559" r="-924" b="-222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6000">
            <a:off x="12345253" y="1472850"/>
            <a:ext cx="5390211" cy="976729"/>
          </a:xfrm>
          <a:custGeom>
            <a:avLst/>
            <a:gdLst/>
            <a:ahLst/>
            <a:cxnLst/>
            <a:rect l="l" t="t" r="r" b="b"/>
            <a:pathLst>
              <a:path w="5390211" h="976729">
                <a:moveTo>
                  <a:pt x="0" y="9405"/>
                </a:moveTo>
                <a:lnTo>
                  <a:pt x="5388523" y="0"/>
                </a:lnTo>
                <a:lnTo>
                  <a:pt x="5390211" y="967324"/>
                </a:lnTo>
                <a:lnTo>
                  <a:pt x="1688" y="976729"/>
                </a:lnTo>
                <a:lnTo>
                  <a:pt x="0" y="94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40559" r="-924" b="-222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688899" y="2722793"/>
            <a:ext cx="4759135" cy="3292990"/>
          </a:xfrm>
          <a:custGeom>
            <a:avLst/>
            <a:gdLst/>
            <a:ahLst/>
            <a:cxnLst/>
            <a:rect l="l" t="t" r="r" b="b"/>
            <a:pathLst>
              <a:path w="4759135" h="3292990">
                <a:moveTo>
                  <a:pt x="0" y="0"/>
                </a:moveTo>
                <a:lnTo>
                  <a:pt x="4759135" y="0"/>
                </a:lnTo>
                <a:lnTo>
                  <a:pt x="4759135" y="3292990"/>
                </a:lnTo>
                <a:lnTo>
                  <a:pt x="0" y="3292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499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688899" y="6454140"/>
            <a:ext cx="4759135" cy="3486767"/>
          </a:xfrm>
          <a:custGeom>
            <a:avLst/>
            <a:gdLst/>
            <a:ahLst/>
            <a:cxnLst/>
            <a:rect l="l" t="t" r="r" b="b"/>
            <a:pathLst>
              <a:path w="4759135" h="3486767">
                <a:moveTo>
                  <a:pt x="0" y="0"/>
                </a:moveTo>
                <a:lnTo>
                  <a:pt x="4759135" y="0"/>
                </a:lnTo>
                <a:lnTo>
                  <a:pt x="4759135" y="3486767"/>
                </a:lnTo>
                <a:lnTo>
                  <a:pt x="0" y="3486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72967" b="-82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5400000">
            <a:off x="2474857" y="5720361"/>
            <a:ext cx="939711" cy="590843"/>
          </a:xfrm>
          <a:custGeom>
            <a:avLst/>
            <a:gdLst/>
            <a:ahLst/>
            <a:cxnLst/>
            <a:rect l="l" t="t" r="r" b="b"/>
            <a:pathLst>
              <a:path w="939711" h="590843">
                <a:moveTo>
                  <a:pt x="0" y="0"/>
                </a:moveTo>
                <a:lnTo>
                  <a:pt x="939712" y="0"/>
                </a:lnTo>
                <a:lnTo>
                  <a:pt x="939712" y="590843"/>
                </a:lnTo>
                <a:lnTo>
                  <a:pt x="0" y="5908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7405822" y="4090416"/>
            <a:ext cx="3476357" cy="1781748"/>
          </a:xfrm>
          <a:custGeom>
            <a:avLst/>
            <a:gdLst/>
            <a:ahLst/>
            <a:cxnLst/>
            <a:rect l="l" t="t" r="r" b="b"/>
            <a:pathLst>
              <a:path w="3476357" h="1781748">
                <a:moveTo>
                  <a:pt x="0" y="0"/>
                </a:moveTo>
                <a:lnTo>
                  <a:pt x="3476356" y="0"/>
                </a:lnTo>
                <a:lnTo>
                  <a:pt x="3476356" y="1781748"/>
                </a:lnTo>
                <a:lnTo>
                  <a:pt x="0" y="17817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039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12656622" y="3297246"/>
            <a:ext cx="5078002" cy="3006982"/>
          </a:xfrm>
          <a:custGeom>
            <a:avLst/>
            <a:gdLst/>
            <a:ahLst/>
            <a:cxnLst/>
            <a:rect l="l" t="t" r="r" b="b"/>
            <a:pathLst>
              <a:path w="5078002" h="3006982">
                <a:moveTo>
                  <a:pt x="0" y="0"/>
                </a:moveTo>
                <a:lnTo>
                  <a:pt x="5078002" y="0"/>
                </a:lnTo>
                <a:lnTo>
                  <a:pt x="5078002" y="3006982"/>
                </a:lnTo>
                <a:lnTo>
                  <a:pt x="0" y="3006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72077" b="-93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1539478" y="1524970"/>
            <a:ext cx="390855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OFFUSCAMENTO LESSICALE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74818" y="1620012"/>
            <a:ext cx="390855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OFFUSCAMENTO DEI DATI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28402" y="1524970"/>
            <a:ext cx="390855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OFFUSCAMENTO DEL FLUSSO DI CONTROLLO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05087" y="2940400"/>
            <a:ext cx="5388531" cy="204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Predicati Opachi (Opaque Predicates)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 b="1">
              <a:solidFill>
                <a:srgbClr val="011142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2350836" y="489062"/>
            <a:ext cx="14397686" cy="801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Tecniche di Offuscamento (2/2)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2094254" y="758439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6000">
            <a:off x="2349996" y="2051556"/>
            <a:ext cx="5390211" cy="976729"/>
          </a:xfrm>
          <a:custGeom>
            <a:avLst/>
            <a:gdLst/>
            <a:ahLst/>
            <a:cxnLst/>
            <a:rect l="l" t="t" r="r" b="b"/>
            <a:pathLst>
              <a:path w="5390211" h="976729">
                <a:moveTo>
                  <a:pt x="0" y="9404"/>
                </a:moveTo>
                <a:lnTo>
                  <a:pt x="5388523" y="0"/>
                </a:lnTo>
                <a:lnTo>
                  <a:pt x="5390211" y="967323"/>
                </a:lnTo>
                <a:lnTo>
                  <a:pt x="1688" y="976728"/>
                </a:lnTo>
                <a:lnTo>
                  <a:pt x="0" y="940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40559" r="-924" b="-222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6000">
            <a:off x="10395816" y="2047752"/>
            <a:ext cx="5390211" cy="976729"/>
          </a:xfrm>
          <a:custGeom>
            <a:avLst/>
            <a:gdLst/>
            <a:ahLst/>
            <a:cxnLst/>
            <a:rect l="l" t="t" r="r" b="b"/>
            <a:pathLst>
              <a:path w="5390211" h="976729">
                <a:moveTo>
                  <a:pt x="0" y="9405"/>
                </a:moveTo>
                <a:lnTo>
                  <a:pt x="5388523" y="0"/>
                </a:lnTo>
                <a:lnTo>
                  <a:pt x="5390212" y="967324"/>
                </a:lnTo>
                <a:lnTo>
                  <a:pt x="1689" y="976729"/>
                </a:lnTo>
                <a:lnTo>
                  <a:pt x="0" y="94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40559" r="-924" b="-222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2393137" y="3784766"/>
            <a:ext cx="5346230" cy="3733249"/>
          </a:xfrm>
          <a:custGeom>
            <a:avLst/>
            <a:gdLst/>
            <a:ahLst/>
            <a:cxnLst/>
            <a:rect l="l" t="t" r="r" b="b"/>
            <a:pathLst>
              <a:path w="5346230" h="3733249">
                <a:moveTo>
                  <a:pt x="0" y="0"/>
                </a:moveTo>
                <a:lnTo>
                  <a:pt x="5346230" y="0"/>
                </a:lnTo>
                <a:lnTo>
                  <a:pt x="5346230" y="3733249"/>
                </a:lnTo>
                <a:lnTo>
                  <a:pt x="0" y="3733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753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3650766" y="2194914"/>
            <a:ext cx="390855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OFFUSCAMENTO DEL DEBUG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3603" y="2194914"/>
            <a:ext cx="445752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OFFUSCAMENTO DEL MODELLO DI ISTRUZIONE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62593" y="3991329"/>
            <a:ext cx="5388531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Alterare i modelli di istruzione per confondere gli strumenti automatici.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285424" y="2978841"/>
            <a:ext cx="11941084" cy="5830607"/>
          </a:xfrm>
          <a:custGeom>
            <a:avLst/>
            <a:gdLst/>
            <a:ahLst/>
            <a:cxnLst/>
            <a:rect l="l" t="t" r="r" b="b"/>
            <a:pathLst>
              <a:path w="11941084" h="5830607">
                <a:moveTo>
                  <a:pt x="0" y="0"/>
                </a:moveTo>
                <a:lnTo>
                  <a:pt x="11941084" y="0"/>
                </a:lnTo>
                <a:lnTo>
                  <a:pt x="11941084" y="5830607"/>
                </a:lnTo>
                <a:lnTo>
                  <a:pt x="0" y="5830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7082865" y="1205636"/>
            <a:ext cx="8878954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la Virtual Black Box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28839" y="1180577"/>
            <a:ext cx="6573172" cy="86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7000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Il sogno: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60033" y="6218647"/>
            <a:ext cx="7584236" cy="259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Un offuscatore ideale = scatola nera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Solo input → output</a:t>
            </a:r>
          </a:p>
          <a:p>
            <a:pPr marL="647695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Nessuna informazione extra dal codice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011142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6229" y="9051763"/>
            <a:ext cx="15872293" cy="65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8"/>
              </a:lnSpc>
            </a:pPr>
            <a:r>
              <a:rPr lang="en-US" sz="2800" i="1">
                <a:solidFill>
                  <a:srgbClr val="011142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*L’analisi che segue e’ stata estratta dal lavoro di Barak et al., “On the (Im)possibility of Obfuscating Programs”.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76357" y="2352808"/>
            <a:ext cx="11585463" cy="42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4"/>
              </a:lnSpc>
            </a:pPr>
            <a:r>
              <a:rPr lang="en-US" sz="3400" b="1">
                <a:solidFill>
                  <a:srgbClr val="FF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Perchè l’offuscamento perfetto è impossibile?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76424" y="594199"/>
            <a:ext cx="7088850" cy="80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>
                <a:solidFill>
                  <a:srgbClr val="011142"/>
                </a:solidFill>
                <a:latin typeface="TT Firs Neue"/>
                <a:ea typeface="TT Firs Neue"/>
                <a:cs typeface="TT Firs Neue"/>
                <a:sym typeface="TT Firs Neue"/>
              </a:rPr>
              <a:t>Programma VS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090922" y="8809448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flipH="1">
            <a:off x="-2118122" y="413523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7315200" y="0"/>
                </a:moveTo>
                <a:lnTo>
                  <a:pt x="0" y="0"/>
                </a:lnTo>
                <a:lnTo>
                  <a:pt x="0" y="1064029"/>
                </a:lnTo>
                <a:lnTo>
                  <a:pt x="7315200" y="106402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2738749" y="4168268"/>
            <a:ext cx="3147119" cy="2655382"/>
          </a:xfrm>
          <a:custGeom>
            <a:avLst/>
            <a:gdLst/>
            <a:ahLst/>
            <a:cxnLst/>
            <a:rect l="l" t="t" r="r" b="b"/>
            <a:pathLst>
              <a:path w="3147119" h="2655382">
                <a:moveTo>
                  <a:pt x="0" y="0"/>
                </a:moveTo>
                <a:lnTo>
                  <a:pt x="3147119" y="0"/>
                </a:lnTo>
                <a:lnTo>
                  <a:pt x="3147119" y="2655382"/>
                </a:lnTo>
                <a:lnTo>
                  <a:pt x="0" y="2655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0808211" y="3990604"/>
            <a:ext cx="4123727" cy="2824753"/>
          </a:xfrm>
          <a:custGeom>
            <a:avLst/>
            <a:gdLst/>
            <a:ahLst/>
            <a:cxnLst/>
            <a:rect l="l" t="t" r="r" b="b"/>
            <a:pathLst>
              <a:path w="4123727" h="2824753">
                <a:moveTo>
                  <a:pt x="0" y="0"/>
                </a:moveTo>
                <a:lnTo>
                  <a:pt x="4123727" y="0"/>
                </a:lnTo>
                <a:lnTo>
                  <a:pt x="4123727" y="2824753"/>
                </a:lnTo>
                <a:lnTo>
                  <a:pt x="0" y="2824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3976424" y="3576568"/>
            <a:ext cx="834297" cy="1183399"/>
          </a:xfrm>
          <a:custGeom>
            <a:avLst/>
            <a:gdLst/>
            <a:ahLst/>
            <a:cxnLst/>
            <a:rect l="l" t="t" r="r" b="b"/>
            <a:pathLst>
              <a:path w="834297" h="1183399">
                <a:moveTo>
                  <a:pt x="0" y="0"/>
                </a:moveTo>
                <a:lnTo>
                  <a:pt x="834297" y="0"/>
                </a:lnTo>
                <a:lnTo>
                  <a:pt x="834297" y="1183400"/>
                </a:lnTo>
                <a:lnTo>
                  <a:pt x="0" y="1183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1938073" y="3990604"/>
            <a:ext cx="1603150" cy="1374701"/>
          </a:xfrm>
          <a:custGeom>
            <a:avLst/>
            <a:gdLst/>
            <a:ahLst/>
            <a:cxnLst/>
            <a:rect l="l" t="t" r="r" b="b"/>
            <a:pathLst>
              <a:path w="1603150" h="1374701">
                <a:moveTo>
                  <a:pt x="0" y="0"/>
                </a:moveTo>
                <a:lnTo>
                  <a:pt x="1603150" y="0"/>
                </a:lnTo>
                <a:lnTo>
                  <a:pt x="1603150" y="1374701"/>
                </a:lnTo>
                <a:lnTo>
                  <a:pt x="0" y="13747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800000">
            <a:off x="12564962" y="7766625"/>
            <a:ext cx="610224" cy="847534"/>
          </a:xfrm>
          <a:custGeom>
            <a:avLst/>
            <a:gdLst/>
            <a:ahLst/>
            <a:cxnLst/>
            <a:rect l="l" t="t" r="r" b="b"/>
            <a:pathLst>
              <a:path w="610224" h="847534">
                <a:moveTo>
                  <a:pt x="0" y="0"/>
                </a:moveTo>
                <a:lnTo>
                  <a:pt x="610225" y="0"/>
                </a:lnTo>
                <a:lnTo>
                  <a:pt x="610225" y="847534"/>
                </a:lnTo>
                <a:lnTo>
                  <a:pt x="0" y="8475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10135799" y="593901"/>
            <a:ext cx="3405423" cy="8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6500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Oracolo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47282" y="2358018"/>
            <a:ext cx="2530053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ORACOLO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65274" y="2358018"/>
            <a:ext cx="3866664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PROGRAMMA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4271" y="7671375"/>
            <a:ext cx="5632899" cy="83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input → output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24773" y="8413692"/>
            <a:ext cx="5632899" cy="83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input → output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81044" y="7271324"/>
            <a:ext cx="5632899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11142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codice leggibile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2789</Words>
  <Application>Microsoft Office PowerPoint</Application>
  <PresentationFormat>Personalizzato</PresentationFormat>
  <Paragraphs>312</Paragraphs>
  <Slides>48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5" baseType="lpstr">
      <vt:lpstr>TT Firs Neue</vt:lpstr>
      <vt:lpstr>Calibri</vt:lpstr>
      <vt:lpstr>TT Firs Neue Italics</vt:lpstr>
      <vt:lpstr>TT Firs Neue Bold</vt:lpstr>
      <vt:lpstr>Arial</vt:lpstr>
      <vt:lpstr>TT Firs Neue Bold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Offuscamento del Codice tra Teoria e Pratica:</dc:title>
  <cp:lastModifiedBy>MARTA COIRO</cp:lastModifiedBy>
  <cp:revision>2</cp:revision>
  <dcterms:created xsi:type="dcterms:W3CDTF">2006-08-16T00:00:00Z</dcterms:created>
  <dcterms:modified xsi:type="dcterms:W3CDTF">2025-10-19T10:08:48Z</dcterms:modified>
  <dc:identifier>DAG0KLiVH1g</dc:identifier>
</cp:coreProperties>
</file>